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74"/>
  </p:sldMasterIdLst>
  <p:notesMasterIdLst>
    <p:notesMasterId r:id="rId134"/>
  </p:notesMasterIdLst>
  <p:handoutMasterIdLst>
    <p:handoutMasterId r:id="rId135"/>
  </p:handoutMasterIdLst>
  <p:sldIdLst>
    <p:sldId id="434" r:id="rId75"/>
    <p:sldId id="2145707000" r:id="rId76"/>
    <p:sldId id="2146847718" r:id="rId77"/>
    <p:sldId id="2146847719" r:id="rId78"/>
    <p:sldId id="2146847681" r:id="rId79"/>
    <p:sldId id="2146847688" r:id="rId80"/>
    <p:sldId id="2146847690" r:id="rId81"/>
    <p:sldId id="429" r:id="rId82"/>
    <p:sldId id="2146847682" r:id="rId83"/>
    <p:sldId id="2146847684" r:id="rId84"/>
    <p:sldId id="2146847685" r:id="rId85"/>
    <p:sldId id="2146847683" r:id="rId86"/>
    <p:sldId id="2146847686" r:id="rId87"/>
    <p:sldId id="2146847707" r:id="rId88"/>
    <p:sldId id="2146847708" r:id="rId89"/>
    <p:sldId id="2146847709" r:id="rId90"/>
    <p:sldId id="2146847712" r:id="rId91"/>
    <p:sldId id="2146847710" r:id="rId92"/>
    <p:sldId id="2146847711" r:id="rId93"/>
    <p:sldId id="2146847713" r:id="rId94"/>
    <p:sldId id="2146847715" r:id="rId95"/>
    <p:sldId id="2146847714" r:id="rId96"/>
    <p:sldId id="2146847716" r:id="rId97"/>
    <p:sldId id="794" r:id="rId98"/>
    <p:sldId id="2146847717" r:id="rId99"/>
    <p:sldId id="2146847687" r:id="rId100"/>
    <p:sldId id="2146847672" r:id="rId101"/>
    <p:sldId id="2146847676" r:id="rId102"/>
    <p:sldId id="2146847673" r:id="rId103"/>
    <p:sldId id="2145707008" r:id="rId104"/>
    <p:sldId id="2146847680" r:id="rId105"/>
    <p:sldId id="2146847692" r:id="rId106"/>
    <p:sldId id="2146847602" r:id="rId107"/>
    <p:sldId id="2146847601" r:id="rId108"/>
    <p:sldId id="2146847599" r:id="rId109"/>
    <p:sldId id="2146847600" r:id="rId110"/>
    <p:sldId id="2146847705" r:id="rId111"/>
    <p:sldId id="2146847706" r:id="rId112"/>
    <p:sldId id="2145707007" r:id="rId113"/>
    <p:sldId id="2146847674" r:id="rId114"/>
    <p:sldId id="2146847675" r:id="rId115"/>
    <p:sldId id="2146847677" r:id="rId116"/>
    <p:sldId id="2146847678" r:id="rId117"/>
    <p:sldId id="2146847693" r:id="rId118"/>
    <p:sldId id="2146847694" r:id="rId119"/>
    <p:sldId id="2146847695" r:id="rId120"/>
    <p:sldId id="2146847696" r:id="rId121"/>
    <p:sldId id="2146847697" r:id="rId122"/>
    <p:sldId id="2146847699" r:id="rId123"/>
    <p:sldId id="2146847700" r:id="rId124"/>
    <p:sldId id="2146847701" r:id="rId125"/>
    <p:sldId id="2146847702" r:id="rId126"/>
    <p:sldId id="2146847704" r:id="rId127"/>
    <p:sldId id="2146847703" r:id="rId128"/>
    <p:sldId id="2146847698" r:id="rId129"/>
    <p:sldId id="2145707006" r:id="rId130"/>
    <p:sldId id="2146847691" r:id="rId131"/>
    <p:sldId id="2145707002" r:id="rId132"/>
    <p:sldId id="2145707003" r:id="rId13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6C5612-28C7-3751-1D41-096D80330BAE}" name="Matha, Marco" initials="MM" userId="S::marco.matha@sap.com::8420c2ae-e31e-47f6-8fc9-180103c16cde" providerId="AD"/>
  <p188:author id="{4F0A81F0-C790-11FE-9DBE-DD940FCCA12A}" name="Seubert, Holger" initials="SH" userId="S::h.seubert@sap.com::0a22c282-c015-4315-a8c6-2f53dd4e028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oehler, Michael" initials="KM" lastIdx="20" clrIdx="0">
    <p:extLst>
      <p:ext uri="{19B8F6BF-5375-455C-9EA6-DF929625EA0E}">
        <p15:presenceInfo xmlns:p15="http://schemas.microsoft.com/office/powerpoint/2012/main" userId="S::mi.koehler@sap.com::7fa09442-fbfb-4534-abd5-9454563bfd2c" providerId="AD"/>
      </p:ext>
    </p:extLst>
  </p:cmAuthor>
  <p:cmAuthor id="2" name="Bretschneider, Lukas" initials="BL" lastIdx="3" clrIdx="1">
    <p:extLst>
      <p:ext uri="{19B8F6BF-5375-455C-9EA6-DF929625EA0E}">
        <p15:presenceInfo xmlns:p15="http://schemas.microsoft.com/office/powerpoint/2012/main" userId="S::lukas.bretschneider@sap.com::208a1bb6-a509-44f0-aaad-52efce06959c" providerId="AD"/>
      </p:ext>
    </p:extLst>
  </p:cmAuthor>
  <p:cmAuthor id="3" name="Habermueller, Michael" initials="HM" lastIdx="2" clrIdx="2">
    <p:extLst>
      <p:ext uri="{19B8F6BF-5375-455C-9EA6-DF929625EA0E}">
        <p15:presenceInfo xmlns:p15="http://schemas.microsoft.com/office/powerpoint/2012/main" userId="S::michael.habermueller@sap.com::832af35a-95e4-4efa-af84-1b98421be375" providerId="AD"/>
      </p:ext>
    </p:extLst>
  </p:cmAuthor>
  <p:cmAuthor id="4" name="Alt, Melina Lucia" initials="AML" lastIdx="20" clrIdx="3">
    <p:extLst>
      <p:ext uri="{19B8F6BF-5375-455C-9EA6-DF929625EA0E}">
        <p15:presenceInfo xmlns:p15="http://schemas.microsoft.com/office/powerpoint/2012/main" userId="S::melina.alt@sap.com::db2dcb8f-f62b-47f2-ac1d-4fd5a0bce467" providerId="AD"/>
      </p:ext>
    </p:extLst>
  </p:cmAuthor>
  <p:cmAuthor id="5" name="Matha, Marco" initials="MM" lastIdx="3" clrIdx="4">
    <p:extLst>
      <p:ext uri="{19B8F6BF-5375-455C-9EA6-DF929625EA0E}">
        <p15:presenceInfo xmlns:p15="http://schemas.microsoft.com/office/powerpoint/2012/main" userId="S::marco.matha@sap.com::8420c2ae-e31e-47f6-8fc9-180103c16cde" providerId="AD"/>
      </p:ext>
    </p:extLst>
  </p:cmAuthor>
  <p:cmAuthor id="6" name="von Ahsen, Katrin" initials="vAK" lastIdx="1" clrIdx="5">
    <p:extLst>
      <p:ext uri="{19B8F6BF-5375-455C-9EA6-DF929625EA0E}">
        <p15:presenceInfo xmlns:p15="http://schemas.microsoft.com/office/powerpoint/2012/main" userId="S::katrin.von.ahsen@sap.com::53ecaec9-3802-4411-a79f-e6e7df341d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70A82"/>
    <a:srgbClr val="0076CB"/>
    <a:srgbClr val="FFEFC9"/>
    <a:srgbClr val="FF0000"/>
    <a:srgbClr val="008FD3"/>
    <a:srgbClr val="1799D7"/>
    <a:srgbClr val="47AEDF"/>
    <a:srgbClr val="2FA4DB"/>
    <a:srgbClr val="FFFFFF"/>
    <a:srgbClr val="001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236109-6190-BD46-AD2A-CAAFF02973DA}" v="1091" dt="2022-07-19T12:46:25.04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7"/>
    <p:restoredTop sz="94680"/>
  </p:normalViewPr>
  <p:slideViewPr>
    <p:cSldViewPr snapToGrid="0" snapToObjects="1">
      <p:cViewPr varScale="1">
        <p:scale>
          <a:sx n="127" d="100"/>
          <a:sy n="127" d="100"/>
        </p:scale>
        <p:origin x="192" y="576"/>
      </p:cViewPr>
      <p:guideLst>
        <p:guide pos="3841"/>
        <p:guide orient="horz" pos="216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43.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slide" Target="slides/slide10.xml"/><Relationship Id="rId138" Type="http://schemas.openxmlformats.org/officeDocument/2006/relationships/viewProps" Target="viewProps.xml"/><Relationship Id="rId107" Type="http://schemas.openxmlformats.org/officeDocument/2006/relationships/slide" Target="slides/slide33.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Master" Target="slideMasters/slideMaster1.xml"/><Relationship Id="rId79" Type="http://schemas.openxmlformats.org/officeDocument/2006/relationships/slide" Target="slides/slide5.xml"/><Relationship Id="rId102" Type="http://schemas.openxmlformats.org/officeDocument/2006/relationships/slide" Target="slides/slide28.xml"/><Relationship Id="rId123" Type="http://schemas.openxmlformats.org/officeDocument/2006/relationships/slide" Target="slides/slide49.xml"/><Relationship Id="rId128" Type="http://schemas.openxmlformats.org/officeDocument/2006/relationships/slide" Target="slides/slide54.xml"/><Relationship Id="rId5" Type="http://schemas.openxmlformats.org/officeDocument/2006/relationships/customXml" Target="../customXml/item5.xml"/><Relationship Id="rId90" Type="http://schemas.openxmlformats.org/officeDocument/2006/relationships/slide" Target="slides/slide16.xml"/><Relationship Id="rId95" Type="http://schemas.openxmlformats.org/officeDocument/2006/relationships/slide" Target="slides/slide2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slide" Target="slides/slide39.xml"/><Relationship Id="rId118" Type="http://schemas.openxmlformats.org/officeDocument/2006/relationships/slide" Target="slides/slide44.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6.xml"/><Relationship Id="rId85" Type="http://schemas.openxmlformats.org/officeDocument/2006/relationships/slide" Target="slides/slide1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29.xml"/><Relationship Id="rId108" Type="http://schemas.openxmlformats.org/officeDocument/2006/relationships/slide" Target="slides/slide34.xml"/><Relationship Id="rId124" Type="http://schemas.openxmlformats.org/officeDocument/2006/relationships/slide" Target="slides/slide50.xml"/><Relationship Id="rId129" Type="http://schemas.openxmlformats.org/officeDocument/2006/relationships/slide" Target="slides/slide55.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slide" Target="slides/slide1.xml"/><Relationship Id="rId91" Type="http://schemas.openxmlformats.org/officeDocument/2006/relationships/slide" Target="slides/slide17.xml"/><Relationship Id="rId96" Type="http://schemas.openxmlformats.org/officeDocument/2006/relationships/slide" Target="slides/slide2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40.xml"/><Relationship Id="rId119" Type="http://schemas.openxmlformats.org/officeDocument/2006/relationships/slide" Target="slides/slide45.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slide" Target="slides/slide7.xml"/><Relationship Id="rId86" Type="http://schemas.openxmlformats.org/officeDocument/2006/relationships/slide" Target="slides/slide12.xml"/><Relationship Id="rId130" Type="http://schemas.openxmlformats.org/officeDocument/2006/relationships/slide" Target="slides/slide56.xml"/><Relationship Id="rId135" Type="http://schemas.openxmlformats.org/officeDocument/2006/relationships/handoutMaster" Target="handoutMasters/handoutMaster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35.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2.xml"/><Relationship Id="rId97" Type="http://schemas.openxmlformats.org/officeDocument/2006/relationships/slide" Target="slides/slide23.xml"/><Relationship Id="rId104" Type="http://schemas.openxmlformats.org/officeDocument/2006/relationships/slide" Target="slides/slide30.xml"/><Relationship Id="rId120" Type="http://schemas.openxmlformats.org/officeDocument/2006/relationships/slide" Target="slides/slide46.xml"/><Relationship Id="rId125" Type="http://schemas.openxmlformats.org/officeDocument/2006/relationships/slide" Target="slides/slide51.xml"/><Relationship Id="rId141" Type="http://schemas.microsoft.com/office/2015/10/relationships/revisionInfo" Target="revisionInfo.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 Target="slides/slide18.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3.xml"/><Relationship Id="rId110" Type="http://schemas.openxmlformats.org/officeDocument/2006/relationships/slide" Target="slides/slide36.xml"/><Relationship Id="rId115" Type="http://schemas.openxmlformats.org/officeDocument/2006/relationships/slide" Target="slides/slide41.xml"/><Relationship Id="rId131" Type="http://schemas.openxmlformats.org/officeDocument/2006/relationships/slide" Target="slides/slide57.xml"/><Relationship Id="rId136" Type="http://schemas.openxmlformats.org/officeDocument/2006/relationships/commentAuthors" Target="commentAuthors.xml"/><Relationship Id="rId61" Type="http://schemas.openxmlformats.org/officeDocument/2006/relationships/customXml" Target="../customXml/item61.xml"/><Relationship Id="rId82" Type="http://schemas.openxmlformats.org/officeDocument/2006/relationships/slide" Target="slides/slide8.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3.xml"/><Relationship Id="rId100" Type="http://schemas.openxmlformats.org/officeDocument/2006/relationships/slide" Target="slides/slide26.xml"/><Relationship Id="rId105" Type="http://schemas.openxmlformats.org/officeDocument/2006/relationships/slide" Target="slides/slide31.xml"/><Relationship Id="rId126" Type="http://schemas.openxmlformats.org/officeDocument/2006/relationships/slide" Target="slides/slide52.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 Target="slides/slide19.xml"/><Relationship Id="rId98" Type="http://schemas.openxmlformats.org/officeDocument/2006/relationships/slide" Target="slides/slide24.xml"/><Relationship Id="rId121" Type="http://schemas.openxmlformats.org/officeDocument/2006/relationships/slide" Target="slides/slide47.xml"/><Relationship Id="rId142" Type="http://schemas.microsoft.com/office/2018/10/relationships/authors" Target="author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slide" Target="slides/slide42.xml"/><Relationship Id="rId137"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slide" Target="slides/slide9.xml"/><Relationship Id="rId88" Type="http://schemas.openxmlformats.org/officeDocument/2006/relationships/slide" Target="slides/slide14.xml"/><Relationship Id="rId111" Type="http://schemas.openxmlformats.org/officeDocument/2006/relationships/slide" Target="slides/slide37.xml"/><Relationship Id="rId132" Type="http://schemas.openxmlformats.org/officeDocument/2006/relationships/slide" Target="slides/slide58.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32.xml"/><Relationship Id="rId127" Type="http://schemas.openxmlformats.org/officeDocument/2006/relationships/slide" Target="slides/slide53.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slide" Target="slides/slide4.xml"/><Relationship Id="rId94" Type="http://schemas.openxmlformats.org/officeDocument/2006/relationships/slide" Target="slides/slide20.xml"/><Relationship Id="rId99" Type="http://schemas.openxmlformats.org/officeDocument/2006/relationships/slide" Target="slides/slide25.xml"/><Relationship Id="rId101" Type="http://schemas.openxmlformats.org/officeDocument/2006/relationships/slide" Target="slides/slide27.xml"/><Relationship Id="rId122" Type="http://schemas.openxmlformats.org/officeDocument/2006/relationships/slide" Target="slides/slide48.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slide" Target="slides/slide15.xml"/><Relationship Id="rId112" Type="http://schemas.openxmlformats.org/officeDocument/2006/relationships/slide" Target="slides/slide38.xml"/><Relationship Id="rId133" Type="http://schemas.openxmlformats.org/officeDocument/2006/relationships/slide" Target="slides/slide59.xml"/><Relationship Id="rId16" Type="http://schemas.openxmlformats.org/officeDocument/2006/relationships/customXml" Target="../customXml/item16.xml"/></Relationships>
</file>

<file path=ppt/charts/_rels/chart1.xml.rels><?xml version="1.0" encoding="UTF-8" standalone="yes"?>
<Relationships xmlns="http://schemas.openxmlformats.org/package/2006/relationships"><Relationship Id="rId3" Type="http://schemas.openxmlformats.org/officeDocument/2006/relationships/oleObject" Target="https://sapnam-my.sharepoint.com/personal/suresh_babu01_sap_com/Documents/1.General-2021/ClusterZ2A/Edges_SelectedClusterZ2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apnam-my.sharepoint.com/personal/suresh_babu01_sap_com/Documents/1.General-2021/ClusterZ2A/Edges_SelectedClusterZ2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Usage</a:t>
            </a:r>
            <a:r>
              <a:rPr lang="en-US" baseline="0"/>
              <a:t> information</a:t>
            </a:r>
            <a:endParaRPr lang="en-US"/>
          </a:p>
        </c:rich>
      </c:tx>
      <c:layout>
        <c:manualLayout>
          <c:xMode val="edge"/>
          <c:yMode val="edge"/>
          <c:x val="0.19256194365576962"/>
          <c:y val="4.249872420168489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Sheet2!$A$1:$B$1</c:f>
              <c:strCache>
                <c:ptCount val="2"/>
                <c:pt idx="0">
                  <c:v>Total</c:v>
                </c:pt>
                <c:pt idx="1">
                  <c:v>6Mo Usage</c:v>
                </c:pt>
              </c:strCache>
            </c:strRef>
          </c:cat>
          <c:val>
            <c:numRef>
              <c:f>Sheet2!$A$2:$B$2</c:f>
              <c:numCache>
                <c:formatCode>General</c:formatCode>
                <c:ptCount val="2"/>
                <c:pt idx="0">
                  <c:v>5600</c:v>
                </c:pt>
                <c:pt idx="1">
                  <c:v>3800</c:v>
                </c:pt>
              </c:numCache>
            </c:numRef>
          </c:val>
          <c:extLst>
            <c:ext xmlns:c16="http://schemas.microsoft.com/office/drawing/2014/chart" uri="{C3380CC4-5D6E-409C-BE32-E72D297353CC}">
              <c16:uniqueId val="{00000000-D1F1-6D43-B992-36BB9ED853EB}"/>
            </c:ext>
          </c:extLst>
        </c:ser>
        <c:dLbls>
          <c:showLegendKey val="0"/>
          <c:showVal val="0"/>
          <c:showCatName val="0"/>
          <c:showSerName val="0"/>
          <c:showPercent val="0"/>
          <c:showBubbleSize val="0"/>
        </c:dLbls>
        <c:gapWidth val="219"/>
        <c:overlap val="-27"/>
        <c:axId val="441747952"/>
        <c:axId val="442340784"/>
      </c:barChart>
      <c:catAx>
        <c:axId val="44174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340784"/>
        <c:crosses val="autoZero"/>
        <c:auto val="1"/>
        <c:lblAlgn val="ctr"/>
        <c:lblOffset val="100"/>
        <c:noMultiLvlLbl val="0"/>
      </c:catAx>
      <c:valAx>
        <c:axId val="44234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1747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Application</a:t>
            </a:r>
            <a:r>
              <a:rPr lang="en-US" baseline="0"/>
              <a:t> usage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Sheet2!$F$1:$I$1</c:f>
              <c:strCache>
                <c:ptCount val="4"/>
                <c:pt idx="0">
                  <c:v>BADI</c:v>
                </c:pt>
                <c:pt idx="1">
                  <c:v>User Exits</c:v>
                </c:pt>
                <c:pt idx="2">
                  <c:v>SAP</c:v>
                </c:pt>
                <c:pt idx="3">
                  <c:v>Custom</c:v>
                </c:pt>
              </c:strCache>
            </c:strRef>
          </c:cat>
          <c:val>
            <c:numRef>
              <c:f>Sheet2!$F$2:$I$2</c:f>
              <c:numCache>
                <c:formatCode>General</c:formatCode>
                <c:ptCount val="4"/>
                <c:pt idx="0">
                  <c:v>200</c:v>
                </c:pt>
                <c:pt idx="1">
                  <c:v>900</c:v>
                </c:pt>
                <c:pt idx="2">
                  <c:v>1600</c:v>
                </c:pt>
                <c:pt idx="3">
                  <c:v>5400</c:v>
                </c:pt>
              </c:numCache>
            </c:numRef>
          </c:val>
          <c:extLst>
            <c:ext xmlns:c16="http://schemas.microsoft.com/office/drawing/2014/chart" uri="{C3380CC4-5D6E-409C-BE32-E72D297353CC}">
              <c16:uniqueId val="{00000000-5ECA-DA44-BB30-A6B4673DDF48}"/>
            </c:ext>
          </c:extLst>
        </c:ser>
        <c:dLbls>
          <c:showLegendKey val="0"/>
          <c:showVal val="0"/>
          <c:showCatName val="0"/>
          <c:showSerName val="0"/>
          <c:showPercent val="0"/>
          <c:showBubbleSize val="0"/>
        </c:dLbls>
        <c:gapWidth val="219"/>
        <c:overlap val="-27"/>
        <c:axId val="437512480"/>
        <c:axId val="437875056"/>
      </c:barChart>
      <c:catAx>
        <c:axId val="43751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875056"/>
        <c:crosses val="autoZero"/>
        <c:auto val="1"/>
        <c:lblAlgn val="ctr"/>
        <c:lblOffset val="100"/>
        <c:noMultiLvlLbl val="0"/>
      </c:catAx>
      <c:valAx>
        <c:axId val="437875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512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10"/>
          </p:nvPr>
        </p:nvSpPr>
        <p:spPr/>
        <p:txBody>
          <a:bodyPr/>
          <a:lstStyle/>
          <a:p>
            <a:pPr marL="0" marR="0" lvl="0" indent="0" algn="r" defTabSz="1220084" rtl="0" eaLnBrk="1" fontAlgn="auto" latinLnBrk="0" hangingPunct="1">
              <a:lnSpc>
                <a:spcPct val="100000"/>
              </a:lnSpc>
              <a:spcBef>
                <a:spcPts val="0"/>
              </a:spcBef>
              <a:spcAft>
                <a:spcPts val="0"/>
              </a:spcAft>
              <a:buClrTx/>
              <a:buSzTx/>
              <a:buFontTx/>
              <a:buNone/>
              <a:tabLst/>
              <a:defRPr/>
            </a:pPr>
            <a:fld id="{50BA142A-422A-42AA-9E63-183E3460DBC6}"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20084" rtl="0" eaLnBrk="1" fontAlgn="auto" latinLnBrk="0" hangingPunct="1">
                <a:lnSpc>
                  <a:spcPct val="100000"/>
                </a:lnSpc>
                <a:spcBef>
                  <a:spcPts val="0"/>
                </a:spcBef>
                <a:spcAft>
                  <a:spcPts val="0"/>
                </a:spcAft>
                <a:buClrTx/>
                <a:buSzTx/>
                <a:buFontTx/>
                <a:buNone/>
                <a:tabLst/>
                <a:defRPr/>
              </a:pPr>
              <a:t>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3249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16</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83855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17</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811990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18</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64166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19</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450074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20</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888974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21</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449890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22</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2705856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23</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243767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Rot="1" noChangeAspect="1" noChangeArrowheads="1" noTextEdit="1"/>
          </p:cNvSpPr>
          <p:nvPr>
            <p:ph type="sldImg"/>
          </p:nvPr>
        </p:nvSpPr>
        <p:spPr>
          <a:xfrm>
            <a:off x="287338" y="661988"/>
            <a:ext cx="6223000" cy="3500437"/>
          </a:xfrm>
          <a:ln/>
        </p:spPr>
      </p:sp>
      <p:sp>
        <p:nvSpPr>
          <p:cNvPr id="1303555" name="Rectangle 3"/>
          <p:cNvSpPr>
            <a:spLocks noGrp="1" noChangeArrowheads="1"/>
          </p:cNvSpPr>
          <p:nvPr>
            <p:ph type="body" idx="1"/>
          </p:nvPr>
        </p:nvSpPr>
        <p:spPr/>
        <p:txBody>
          <a:bodyPr/>
          <a:lstStyle/>
          <a:p>
            <a:pPr marL="198438" indent="-198438"/>
            <a:endParaRPr lang="en-US"/>
          </a:p>
        </p:txBody>
      </p:sp>
    </p:spTree>
    <p:extLst>
      <p:ext uri="{BB962C8B-B14F-4D97-AF65-F5344CB8AC3E}">
        <p14:creationId xmlns:p14="http://schemas.microsoft.com/office/powerpoint/2010/main" val="63424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Rot="1" noChangeAspect="1" noChangeArrowheads="1" noTextEdit="1"/>
          </p:cNvSpPr>
          <p:nvPr>
            <p:ph type="sldImg"/>
          </p:nvPr>
        </p:nvSpPr>
        <p:spPr>
          <a:xfrm>
            <a:off x="287338" y="661988"/>
            <a:ext cx="6223000" cy="3500437"/>
          </a:xfrm>
          <a:ln/>
        </p:spPr>
      </p:sp>
      <p:sp>
        <p:nvSpPr>
          <p:cNvPr id="1303555" name="Rectangle 3"/>
          <p:cNvSpPr>
            <a:spLocks noGrp="1" noChangeArrowheads="1"/>
          </p:cNvSpPr>
          <p:nvPr>
            <p:ph type="body" idx="1"/>
          </p:nvPr>
        </p:nvSpPr>
        <p:spPr/>
        <p:txBody>
          <a:bodyPr/>
          <a:lstStyle/>
          <a:p>
            <a:pPr marL="198438" indent="-198438"/>
            <a:endParaRPr lang="en-US"/>
          </a:p>
        </p:txBody>
      </p:sp>
    </p:spTree>
    <p:extLst>
      <p:ext uri="{BB962C8B-B14F-4D97-AF65-F5344CB8AC3E}">
        <p14:creationId xmlns:p14="http://schemas.microsoft.com/office/powerpoint/2010/main" val="3057363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6</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674356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231" rtl="0" eaLnBrk="1" fontAlgn="auto" latinLnBrk="0" hangingPunct="1">
              <a:lnSpc>
                <a:spcPct val="200000"/>
              </a:lnSpc>
              <a:spcBef>
                <a:spcPts val="500"/>
              </a:spcBef>
              <a:spcAft>
                <a:spcPts val="0"/>
              </a:spcAft>
              <a:buClr>
                <a:srgbClr val="F0AB00"/>
              </a:buClr>
              <a:buSzPct val="80000"/>
              <a:buFontTx/>
              <a:buNone/>
              <a:tabLst/>
              <a:defRPr/>
            </a:pPr>
            <a:r>
              <a:rPr kumimoji="0" lang="en-US" sz="1200" b="0" i="0" u="none" strike="noStrike" kern="1200" cap="none" spc="0" normalizeH="0" baseline="0" noProof="0">
                <a:ln>
                  <a:noFill/>
                </a:ln>
                <a:solidFill>
                  <a:srgbClr val="970A82"/>
                </a:solidFill>
                <a:effectLst/>
                <a:uLnTx/>
                <a:uFillTx/>
                <a:latin typeface="+mn-lt"/>
                <a:ea typeface="+mn-ea"/>
                <a:cs typeface="+mn-cs"/>
              </a:rPr>
              <a:t>Let’s start with </a:t>
            </a:r>
            <a:r>
              <a:rPr kumimoji="0" lang="en-US" sz="1200" b="1" i="0" u="none" strike="noStrike" kern="1200" cap="none" spc="0" normalizeH="0" baseline="0" noProof="0">
                <a:ln>
                  <a:noFill/>
                </a:ln>
                <a:solidFill>
                  <a:srgbClr val="FFFFFF"/>
                </a:solidFill>
                <a:effectLst/>
                <a:uLnTx/>
                <a:uFillTx/>
                <a:latin typeface="+mn-lt"/>
                <a:ea typeface="+mn-ea"/>
                <a:cs typeface="+mn-cs"/>
              </a:rPr>
              <a:t>Clemens</a:t>
            </a:r>
            <a:r>
              <a:rPr kumimoji="0" lang="en-US" sz="1200" b="0" i="0" u="none" strike="noStrike" kern="1200" cap="none" spc="0" normalizeH="0" baseline="0" noProof="0">
                <a:ln>
                  <a:noFill/>
                </a:ln>
                <a:solidFill>
                  <a:srgbClr val="FFFFFF"/>
                </a:solidFill>
                <a:effectLst/>
                <a:uLnTx/>
                <a:uFillTx/>
                <a:latin typeface="+mn-lt"/>
                <a:ea typeface="+mn-ea"/>
                <a:cs typeface="+mn-cs"/>
              </a:rPr>
              <a:t>. Clemens is the Line of Business Manager of </a:t>
            </a:r>
            <a:r>
              <a:rPr kumimoji="0" lang="en-US" sz="1200" b="0" i="0" u="none" strike="noStrike" kern="1200" cap="none" spc="0" normalizeH="0" baseline="0" noProof="0" err="1">
                <a:ln>
                  <a:noFill/>
                </a:ln>
                <a:solidFill>
                  <a:srgbClr val="FFFFFF"/>
                </a:solidFill>
                <a:effectLst/>
                <a:uLnTx/>
                <a:uFillTx/>
                <a:latin typeface="+mn-lt"/>
                <a:ea typeface="+mn-ea"/>
                <a:cs typeface="+mn-cs"/>
              </a:rPr>
              <a:t>Globalcorp</a:t>
            </a:r>
            <a:r>
              <a:rPr kumimoji="0" lang="en-US" sz="1200" b="0" i="0" u="none" strike="noStrike" kern="1200" cap="none" spc="0" normalizeH="0" baseline="0" noProof="0">
                <a:ln>
                  <a:noFill/>
                </a:ln>
                <a:solidFill>
                  <a:srgbClr val="FFFFFF"/>
                </a:solidFill>
                <a:effectLst/>
                <a:uLnTx/>
                <a:uFillTx/>
                <a:latin typeface="+mn-lt"/>
                <a:ea typeface="+mn-ea"/>
                <a:cs typeface="+mn-cs"/>
              </a:rPr>
              <a:t> Inc.. He </a:t>
            </a:r>
            <a:r>
              <a:rPr lang="en-US" sz="1200" kern="0">
                <a:solidFill>
                  <a:srgbClr val="FFFFFF"/>
                </a:solidFill>
                <a:ea typeface="Arial Unicode MS"/>
                <a:cs typeface="Arial Unicode MS"/>
              </a:rPr>
              <a:t>needs to assess performance and identify areas for improvement for his line of business </a:t>
            </a:r>
            <a:endParaRPr lang="en-US" sz="1200" b="1" kern="0">
              <a:solidFill>
                <a:srgbClr val="FFFFFF"/>
              </a:solidFill>
              <a:latin typeface="+mn-lt"/>
              <a:ea typeface="Arial Unicode MS"/>
              <a:cs typeface="Arial Unicode MS"/>
            </a:endParaRPr>
          </a:p>
          <a:p>
            <a:pPr lvl="0" defTabSz="1088231">
              <a:lnSpc>
                <a:spcPct val="200000"/>
              </a:lnSpc>
              <a:spcBef>
                <a:spcPts val="500"/>
              </a:spcBef>
              <a:buClr>
                <a:srgbClr val="F0AB00"/>
              </a:buClr>
            </a:pPr>
            <a:endParaRPr kumimoji="0" lang="en-US" sz="100" b="1" i="0" u="none" strike="noStrike" kern="1200" cap="none" spc="0" normalizeH="0" baseline="0" noProof="0">
              <a:ln>
                <a:noFill/>
              </a:ln>
              <a:solidFill>
                <a:srgbClr val="F0AB00"/>
              </a:solidFill>
              <a:effectLst/>
              <a:uLnTx/>
              <a:uFillTx/>
              <a:latin typeface="+mn-lt"/>
              <a:ea typeface="+mn-ea"/>
              <a:cs typeface="+mn-cs"/>
            </a:endParaRPr>
          </a:p>
          <a:p>
            <a:pPr lvl="0" defTabSz="1088231">
              <a:lnSpc>
                <a:spcPct val="200000"/>
              </a:lnSpc>
              <a:spcBef>
                <a:spcPts val="500"/>
              </a:spcBef>
              <a:buClr>
                <a:srgbClr val="F0AB00"/>
              </a:buClr>
            </a:pPr>
            <a:r>
              <a:rPr kumimoji="0" lang="en-US" sz="1200" b="0" i="0" u="none" strike="noStrike" kern="1200" cap="none" spc="0" normalizeH="0" baseline="0" noProof="0">
                <a:ln>
                  <a:noFill/>
                </a:ln>
                <a:solidFill>
                  <a:srgbClr val="FFFFFF"/>
                </a:solidFill>
                <a:effectLst/>
                <a:uLnTx/>
                <a:uFillTx/>
                <a:latin typeface="+mn-lt"/>
                <a:ea typeface="+mn-ea"/>
                <a:cs typeface="+mn-cs"/>
              </a:rPr>
              <a:t>In the following demo story, your customer will see how Clemens…</a:t>
            </a:r>
          </a:p>
          <a:p>
            <a:pPr marL="171450" indent="-171450">
              <a:spcBef>
                <a:spcPct val="50000"/>
              </a:spcBef>
              <a:spcAft>
                <a:spcPct val="0"/>
              </a:spcAft>
              <a:buClr>
                <a:schemeClr val="bg1"/>
              </a:buClr>
              <a:buFont typeface="Wingdings" pitchFamily="2" charset="2"/>
              <a:buChar char="§"/>
            </a:pPr>
            <a:endParaRPr lang="en-US" sz="1200">
              <a:solidFill>
                <a:schemeClr val="bg1"/>
              </a:solidFill>
            </a:endParaRPr>
          </a:p>
          <a:p>
            <a:pPr marL="171450" indent="-171450">
              <a:spcBef>
                <a:spcPct val="50000"/>
              </a:spcBef>
              <a:spcAft>
                <a:spcPct val="0"/>
              </a:spcAft>
              <a:buClr>
                <a:schemeClr val="bg1"/>
              </a:buClr>
              <a:buFont typeface="Wingdings" pitchFamily="2" charset="2"/>
              <a:buChar char="§"/>
            </a:pPr>
            <a:r>
              <a:rPr lang="en-US" sz="1200">
                <a:solidFill>
                  <a:schemeClr val="bg1"/>
                </a:solidFill>
              </a:rPr>
              <a:t>…identifies the opportunities of improvement for the finance department by analyzing relevant performance indicators</a:t>
            </a:r>
          </a:p>
          <a:p>
            <a:pPr marL="171450" indent="-171450">
              <a:spcBef>
                <a:spcPct val="50000"/>
              </a:spcBef>
              <a:spcAft>
                <a:spcPct val="0"/>
              </a:spcAft>
              <a:buClr>
                <a:schemeClr val="bg1"/>
              </a:buClr>
              <a:buFont typeface="Wingdings" pitchFamily="2" charset="2"/>
              <a:buChar char="§"/>
            </a:pPr>
            <a:endParaRPr lang="en-US" sz="1200">
              <a:solidFill>
                <a:schemeClr val="bg1"/>
              </a:solidFill>
            </a:endParaRPr>
          </a:p>
          <a:p>
            <a:pPr marL="171450" indent="-171450">
              <a:spcBef>
                <a:spcPct val="50000"/>
              </a:spcBef>
              <a:spcAft>
                <a:spcPct val="0"/>
              </a:spcAft>
              <a:buClr>
                <a:schemeClr val="bg1"/>
              </a:buClr>
              <a:buFont typeface="Wingdings" pitchFamily="2" charset="2"/>
              <a:buChar char="§"/>
            </a:pPr>
            <a:r>
              <a:rPr lang="en-US" sz="1200">
                <a:solidFill>
                  <a:srgbClr val="FFFFFF"/>
                </a:solidFill>
              </a:rPr>
              <a:t>…compares his company's performance against industry benchmarks</a:t>
            </a:r>
          </a:p>
          <a:p>
            <a:pPr marL="171450" indent="-171450">
              <a:spcBef>
                <a:spcPct val="50000"/>
              </a:spcBef>
              <a:spcAft>
                <a:spcPct val="0"/>
              </a:spcAft>
              <a:buClr>
                <a:schemeClr val="bg1"/>
              </a:buClr>
              <a:buFont typeface="Wingdings" pitchFamily="2" charset="2"/>
              <a:buChar char="§"/>
            </a:pPr>
            <a:endParaRPr lang="en-US" sz="1200">
              <a:solidFill>
                <a:srgbClr val="FFFFFF"/>
              </a:solidFill>
            </a:endParaRPr>
          </a:p>
          <a:p>
            <a:pPr marL="171450" indent="-171450">
              <a:spcBef>
                <a:spcPct val="50000"/>
              </a:spcBef>
              <a:spcAft>
                <a:spcPct val="0"/>
              </a:spcAft>
              <a:buClr>
                <a:schemeClr val="bg1"/>
              </a:buClr>
              <a:buFont typeface="Wingdings" pitchFamily="2" charset="2"/>
              <a:buChar char="§"/>
            </a:pPr>
            <a:r>
              <a:rPr lang="en-US" sz="1200">
                <a:solidFill>
                  <a:schemeClr val="bg1"/>
                </a:solidFill>
              </a:rPr>
              <a:t>…understands how finance users use the processes and identify potential for usage optimization, training or automation</a:t>
            </a:r>
          </a:p>
          <a:p>
            <a:pPr marL="171450" indent="-171450">
              <a:spcBef>
                <a:spcPct val="50000"/>
              </a:spcBef>
              <a:spcAft>
                <a:spcPct val="0"/>
              </a:spcAft>
              <a:buClr>
                <a:schemeClr val="bg1"/>
              </a:buClr>
              <a:buFont typeface="Wingdings" pitchFamily="2" charset="2"/>
              <a:buChar char="§"/>
            </a:pPr>
            <a:endParaRPr lang="en-US" sz="1200">
              <a:solidFill>
                <a:schemeClr val="bg1"/>
              </a:solidFill>
            </a:endParaRPr>
          </a:p>
          <a:p>
            <a:pPr marL="171450" indent="-171450">
              <a:spcBef>
                <a:spcPct val="50000"/>
              </a:spcBef>
              <a:spcAft>
                <a:spcPct val="0"/>
              </a:spcAft>
              <a:buClr>
                <a:schemeClr val="bg1"/>
              </a:buClr>
              <a:buFont typeface="Wingdings" pitchFamily="2" charset="2"/>
              <a:buChar char="§"/>
            </a:pPr>
            <a:r>
              <a:rPr lang="en-US" sz="1200">
                <a:solidFill>
                  <a:schemeClr val="bg1"/>
                </a:solidFill>
              </a:rPr>
              <a:t>…Gets recommendations, based on performance and usage optimization, segmented by type, such as S/4HANA capabilities, situation handling, Fiori, automation bots and machine learning</a:t>
            </a: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18693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28</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605713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29</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292284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31</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2746321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32</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155232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39</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4234573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40</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725067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41</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643876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42</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2301230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43</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93200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231" rtl="0" eaLnBrk="1" fontAlgn="auto" latinLnBrk="0" hangingPunct="1">
              <a:lnSpc>
                <a:spcPct val="200000"/>
              </a:lnSpc>
              <a:spcBef>
                <a:spcPts val="500"/>
              </a:spcBef>
              <a:spcAft>
                <a:spcPts val="0"/>
              </a:spcAft>
              <a:buClr>
                <a:srgbClr val="F0AB00"/>
              </a:buClr>
              <a:buSzPct val="80000"/>
              <a:buFontTx/>
              <a:buNone/>
              <a:tabLst/>
              <a:defRPr/>
            </a:pPr>
            <a:r>
              <a:rPr kumimoji="0" lang="en-US" sz="1200" b="0" i="0" u="none" strike="noStrike" kern="1200" cap="none" spc="0" normalizeH="0" baseline="0" noProof="0">
                <a:ln>
                  <a:noFill/>
                </a:ln>
                <a:solidFill>
                  <a:srgbClr val="970A82"/>
                </a:solidFill>
                <a:effectLst/>
                <a:uLnTx/>
                <a:uFillTx/>
                <a:latin typeface="+mn-lt"/>
                <a:ea typeface="+mn-ea"/>
                <a:cs typeface="+mn-cs"/>
              </a:rPr>
              <a:t>Let’s start with </a:t>
            </a:r>
            <a:r>
              <a:rPr kumimoji="0" lang="en-US" sz="1200" b="1" i="0" u="none" strike="noStrike" kern="1200" cap="none" spc="0" normalizeH="0" baseline="0" noProof="0">
                <a:ln>
                  <a:noFill/>
                </a:ln>
                <a:solidFill>
                  <a:srgbClr val="FFFFFF"/>
                </a:solidFill>
                <a:effectLst/>
                <a:uLnTx/>
                <a:uFillTx/>
                <a:latin typeface="+mn-lt"/>
                <a:ea typeface="+mn-ea"/>
                <a:cs typeface="+mn-cs"/>
              </a:rPr>
              <a:t>Clemens</a:t>
            </a:r>
            <a:r>
              <a:rPr kumimoji="0" lang="en-US" sz="1200" b="0" i="0" u="none" strike="noStrike" kern="1200" cap="none" spc="0" normalizeH="0" baseline="0" noProof="0">
                <a:ln>
                  <a:noFill/>
                </a:ln>
                <a:solidFill>
                  <a:srgbClr val="FFFFFF"/>
                </a:solidFill>
                <a:effectLst/>
                <a:uLnTx/>
                <a:uFillTx/>
                <a:latin typeface="+mn-lt"/>
                <a:ea typeface="+mn-ea"/>
                <a:cs typeface="+mn-cs"/>
              </a:rPr>
              <a:t>. Clemens is the Line of Business Manager of </a:t>
            </a:r>
            <a:r>
              <a:rPr kumimoji="0" lang="en-US" sz="1200" b="0" i="0" u="none" strike="noStrike" kern="1200" cap="none" spc="0" normalizeH="0" baseline="0" noProof="0" err="1">
                <a:ln>
                  <a:noFill/>
                </a:ln>
                <a:solidFill>
                  <a:srgbClr val="FFFFFF"/>
                </a:solidFill>
                <a:effectLst/>
                <a:uLnTx/>
                <a:uFillTx/>
                <a:latin typeface="+mn-lt"/>
                <a:ea typeface="+mn-ea"/>
                <a:cs typeface="+mn-cs"/>
              </a:rPr>
              <a:t>Globalcorp</a:t>
            </a:r>
            <a:r>
              <a:rPr kumimoji="0" lang="en-US" sz="1200" b="0" i="0" u="none" strike="noStrike" kern="1200" cap="none" spc="0" normalizeH="0" baseline="0" noProof="0">
                <a:ln>
                  <a:noFill/>
                </a:ln>
                <a:solidFill>
                  <a:srgbClr val="FFFFFF"/>
                </a:solidFill>
                <a:effectLst/>
                <a:uLnTx/>
                <a:uFillTx/>
                <a:latin typeface="+mn-lt"/>
                <a:ea typeface="+mn-ea"/>
                <a:cs typeface="+mn-cs"/>
              </a:rPr>
              <a:t> Inc.. He </a:t>
            </a:r>
            <a:r>
              <a:rPr lang="en-US" sz="1200" kern="0">
                <a:solidFill>
                  <a:srgbClr val="FFFFFF"/>
                </a:solidFill>
                <a:ea typeface="Arial Unicode MS"/>
                <a:cs typeface="Arial Unicode MS"/>
              </a:rPr>
              <a:t>needs to assess performance and identify areas for improvement for his line of business </a:t>
            </a:r>
            <a:endParaRPr lang="en-US" sz="1200" b="1" kern="0">
              <a:solidFill>
                <a:srgbClr val="FFFFFF"/>
              </a:solidFill>
              <a:latin typeface="+mn-lt"/>
              <a:ea typeface="Arial Unicode MS"/>
              <a:cs typeface="Arial Unicode MS"/>
            </a:endParaRPr>
          </a:p>
          <a:p>
            <a:pPr lvl="0" defTabSz="1088231">
              <a:lnSpc>
                <a:spcPct val="200000"/>
              </a:lnSpc>
              <a:spcBef>
                <a:spcPts val="500"/>
              </a:spcBef>
              <a:buClr>
                <a:srgbClr val="F0AB00"/>
              </a:buClr>
            </a:pPr>
            <a:endParaRPr kumimoji="0" lang="en-US" sz="100" b="1" i="0" u="none" strike="noStrike" kern="1200" cap="none" spc="0" normalizeH="0" baseline="0" noProof="0">
              <a:ln>
                <a:noFill/>
              </a:ln>
              <a:solidFill>
                <a:srgbClr val="F0AB00"/>
              </a:solidFill>
              <a:effectLst/>
              <a:uLnTx/>
              <a:uFillTx/>
              <a:latin typeface="+mn-lt"/>
              <a:ea typeface="+mn-ea"/>
              <a:cs typeface="+mn-cs"/>
            </a:endParaRPr>
          </a:p>
          <a:p>
            <a:pPr lvl="0" defTabSz="1088231">
              <a:lnSpc>
                <a:spcPct val="200000"/>
              </a:lnSpc>
              <a:spcBef>
                <a:spcPts val="500"/>
              </a:spcBef>
              <a:buClr>
                <a:srgbClr val="F0AB00"/>
              </a:buClr>
            </a:pPr>
            <a:r>
              <a:rPr kumimoji="0" lang="en-US" sz="1200" b="0" i="0" u="none" strike="noStrike" kern="1200" cap="none" spc="0" normalizeH="0" baseline="0" noProof="0">
                <a:ln>
                  <a:noFill/>
                </a:ln>
                <a:solidFill>
                  <a:srgbClr val="FFFFFF"/>
                </a:solidFill>
                <a:effectLst/>
                <a:uLnTx/>
                <a:uFillTx/>
                <a:latin typeface="+mn-lt"/>
                <a:ea typeface="+mn-ea"/>
                <a:cs typeface="+mn-cs"/>
              </a:rPr>
              <a:t>In the following demo story, your customer will see how Clemens…</a:t>
            </a:r>
          </a:p>
          <a:p>
            <a:pPr marL="171450" indent="-171450">
              <a:spcBef>
                <a:spcPct val="50000"/>
              </a:spcBef>
              <a:spcAft>
                <a:spcPct val="0"/>
              </a:spcAft>
              <a:buClr>
                <a:schemeClr val="bg1"/>
              </a:buClr>
              <a:buFont typeface="Wingdings" pitchFamily="2" charset="2"/>
              <a:buChar char="§"/>
            </a:pPr>
            <a:endParaRPr lang="en-US" sz="1200">
              <a:solidFill>
                <a:schemeClr val="bg1"/>
              </a:solidFill>
            </a:endParaRPr>
          </a:p>
          <a:p>
            <a:pPr marL="171450" indent="-171450">
              <a:spcBef>
                <a:spcPct val="50000"/>
              </a:spcBef>
              <a:spcAft>
                <a:spcPct val="0"/>
              </a:spcAft>
              <a:buClr>
                <a:schemeClr val="bg1"/>
              </a:buClr>
              <a:buFont typeface="Wingdings" pitchFamily="2" charset="2"/>
              <a:buChar char="§"/>
            </a:pPr>
            <a:r>
              <a:rPr lang="en-US" sz="1200">
                <a:solidFill>
                  <a:schemeClr val="bg1"/>
                </a:solidFill>
              </a:rPr>
              <a:t>…identifies the opportunities of improvement for the finance department by analyzing relevant performance indicators</a:t>
            </a:r>
          </a:p>
          <a:p>
            <a:pPr marL="171450" indent="-171450">
              <a:spcBef>
                <a:spcPct val="50000"/>
              </a:spcBef>
              <a:spcAft>
                <a:spcPct val="0"/>
              </a:spcAft>
              <a:buClr>
                <a:schemeClr val="bg1"/>
              </a:buClr>
              <a:buFont typeface="Wingdings" pitchFamily="2" charset="2"/>
              <a:buChar char="§"/>
            </a:pPr>
            <a:endParaRPr lang="en-US" sz="1200">
              <a:solidFill>
                <a:schemeClr val="bg1"/>
              </a:solidFill>
            </a:endParaRPr>
          </a:p>
          <a:p>
            <a:pPr marL="171450" indent="-171450">
              <a:spcBef>
                <a:spcPct val="50000"/>
              </a:spcBef>
              <a:spcAft>
                <a:spcPct val="0"/>
              </a:spcAft>
              <a:buClr>
                <a:schemeClr val="bg1"/>
              </a:buClr>
              <a:buFont typeface="Wingdings" pitchFamily="2" charset="2"/>
              <a:buChar char="§"/>
            </a:pPr>
            <a:r>
              <a:rPr lang="en-US" sz="1200">
                <a:solidFill>
                  <a:srgbClr val="FFFFFF"/>
                </a:solidFill>
              </a:rPr>
              <a:t>…compares his company's performance against industry benchmarks</a:t>
            </a:r>
          </a:p>
          <a:p>
            <a:pPr marL="171450" indent="-171450">
              <a:spcBef>
                <a:spcPct val="50000"/>
              </a:spcBef>
              <a:spcAft>
                <a:spcPct val="0"/>
              </a:spcAft>
              <a:buClr>
                <a:schemeClr val="bg1"/>
              </a:buClr>
              <a:buFont typeface="Wingdings" pitchFamily="2" charset="2"/>
              <a:buChar char="§"/>
            </a:pPr>
            <a:endParaRPr lang="en-US" sz="1200">
              <a:solidFill>
                <a:srgbClr val="FFFFFF"/>
              </a:solidFill>
            </a:endParaRPr>
          </a:p>
          <a:p>
            <a:pPr marL="171450" indent="-171450">
              <a:spcBef>
                <a:spcPct val="50000"/>
              </a:spcBef>
              <a:spcAft>
                <a:spcPct val="0"/>
              </a:spcAft>
              <a:buClr>
                <a:schemeClr val="bg1"/>
              </a:buClr>
              <a:buFont typeface="Wingdings" pitchFamily="2" charset="2"/>
              <a:buChar char="§"/>
            </a:pPr>
            <a:r>
              <a:rPr lang="en-US" sz="1200">
                <a:solidFill>
                  <a:schemeClr val="bg1"/>
                </a:solidFill>
              </a:rPr>
              <a:t>…understands how finance users use the processes and identify potential for usage optimization, training or automation</a:t>
            </a:r>
          </a:p>
          <a:p>
            <a:pPr marL="171450" indent="-171450">
              <a:spcBef>
                <a:spcPct val="50000"/>
              </a:spcBef>
              <a:spcAft>
                <a:spcPct val="0"/>
              </a:spcAft>
              <a:buClr>
                <a:schemeClr val="bg1"/>
              </a:buClr>
              <a:buFont typeface="Wingdings" pitchFamily="2" charset="2"/>
              <a:buChar char="§"/>
            </a:pPr>
            <a:endParaRPr lang="en-US" sz="1200">
              <a:solidFill>
                <a:schemeClr val="bg1"/>
              </a:solidFill>
            </a:endParaRPr>
          </a:p>
          <a:p>
            <a:pPr marL="171450" indent="-171450">
              <a:spcBef>
                <a:spcPct val="50000"/>
              </a:spcBef>
              <a:spcAft>
                <a:spcPct val="0"/>
              </a:spcAft>
              <a:buClr>
                <a:schemeClr val="bg1"/>
              </a:buClr>
              <a:buFont typeface="Wingdings" pitchFamily="2" charset="2"/>
              <a:buChar char="§"/>
            </a:pPr>
            <a:r>
              <a:rPr lang="en-US" sz="1200">
                <a:solidFill>
                  <a:schemeClr val="bg1"/>
                </a:solidFill>
              </a:rPr>
              <a:t>…Gets recommendations, based on performance and usage optimization, segmented by type, such as S/4HANA capabilities, situation handling, Fiori, automation bots and machine learning</a:t>
            </a: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44550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44</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990565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45</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629915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46</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972979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47</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2929974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48</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784391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49</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55189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51</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018572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52</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dirty="0"/>
          </a:p>
        </p:txBody>
      </p:sp>
    </p:spTree>
    <p:extLst>
      <p:ext uri="{BB962C8B-B14F-4D97-AF65-F5344CB8AC3E}">
        <p14:creationId xmlns:p14="http://schemas.microsoft.com/office/powerpoint/2010/main" val="1896079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54</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dirty="0"/>
          </a:p>
        </p:txBody>
      </p:sp>
    </p:spTree>
    <p:extLst>
      <p:ext uri="{BB962C8B-B14F-4D97-AF65-F5344CB8AC3E}">
        <p14:creationId xmlns:p14="http://schemas.microsoft.com/office/powerpoint/2010/main" val="294113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55</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678444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9</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2430816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56</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67844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231" rtl="0" eaLnBrk="1" fontAlgn="auto" latinLnBrk="0" hangingPunct="1">
              <a:lnSpc>
                <a:spcPct val="200000"/>
              </a:lnSpc>
              <a:spcBef>
                <a:spcPts val="500"/>
              </a:spcBef>
              <a:spcAft>
                <a:spcPts val="0"/>
              </a:spcAft>
              <a:buClr>
                <a:srgbClr val="F0AB00"/>
              </a:buClr>
              <a:buSzPct val="80000"/>
              <a:buFontTx/>
              <a:buNone/>
              <a:tabLst/>
              <a:defRPr/>
            </a:pPr>
            <a:r>
              <a:rPr kumimoji="0" lang="en-US" sz="1200" b="0" i="0" u="none" strike="noStrike" kern="1200" cap="none" spc="0" normalizeH="0" baseline="0" noProof="0">
                <a:ln>
                  <a:noFill/>
                </a:ln>
                <a:solidFill>
                  <a:srgbClr val="970A82"/>
                </a:solidFill>
                <a:effectLst/>
                <a:uLnTx/>
                <a:uFillTx/>
                <a:latin typeface="+mn-lt"/>
                <a:ea typeface="+mn-ea"/>
                <a:cs typeface="+mn-cs"/>
              </a:rPr>
              <a:t>Let’s start with </a:t>
            </a:r>
            <a:r>
              <a:rPr kumimoji="0" lang="en-US" sz="1200" b="1" i="0" u="none" strike="noStrike" kern="1200" cap="none" spc="0" normalizeH="0" baseline="0" noProof="0">
                <a:ln>
                  <a:noFill/>
                </a:ln>
                <a:solidFill>
                  <a:srgbClr val="FFFFFF"/>
                </a:solidFill>
                <a:effectLst/>
                <a:uLnTx/>
                <a:uFillTx/>
                <a:latin typeface="+mn-lt"/>
                <a:ea typeface="+mn-ea"/>
                <a:cs typeface="+mn-cs"/>
              </a:rPr>
              <a:t>Clemens</a:t>
            </a:r>
            <a:r>
              <a:rPr kumimoji="0" lang="en-US" sz="1200" b="0" i="0" u="none" strike="noStrike" kern="1200" cap="none" spc="0" normalizeH="0" baseline="0" noProof="0">
                <a:ln>
                  <a:noFill/>
                </a:ln>
                <a:solidFill>
                  <a:srgbClr val="FFFFFF"/>
                </a:solidFill>
                <a:effectLst/>
                <a:uLnTx/>
                <a:uFillTx/>
                <a:latin typeface="+mn-lt"/>
                <a:ea typeface="+mn-ea"/>
                <a:cs typeface="+mn-cs"/>
              </a:rPr>
              <a:t>. Clemens is the Line of Business Manager of </a:t>
            </a:r>
            <a:r>
              <a:rPr kumimoji="0" lang="en-US" sz="1200" b="0" i="0" u="none" strike="noStrike" kern="1200" cap="none" spc="0" normalizeH="0" baseline="0" noProof="0" err="1">
                <a:ln>
                  <a:noFill/>
                </a:ln>
                <a:solidFill>
                  <a:srgbClr val="FFFFFF"/>
                </a:solidFill>
                <a:effectLst/>
                <a:uLnTx/>
                <a:uFillTx/>
                <a:latin typeface="+mn-lt"/>
                <a:ea typeface="+mn-ea"/>
                <a:cs typeface="+mn-cs"/>
              </a:rPr>
              <a:t>Globalcorp</a:t>
            </a:r>
            <a:r>
              <a:rPr kumimoji="0" lang="en-US" sz="1200" b="0" i="0" u="none" strike="noStrike" kern="1200" cap="none" spc="0" normalizeH="0" baseline="0" noProof="0">
                <a:ln>
                  <a:noFill/>
                </a:ln>
                <a:solidFill>
                  <a:srgbClr val="FFFFFF"/>
                </a:solidFill>
                <a:effectLst/>
                <a:uLnTx/>
                <a:uFillTx/>
                <a:latin typeface="+mn-lt"/>
                <a:ea typeface="+mn-ea"/>
                <a:cs typeface="+mn-cs"/>
              </a:rPr>
              <a:t> Inc.. He </a:t>
            </a:r>
            <a:r>
              <a:rPr lang="en-US" sz="1200" kern="0">
                <a:solidFill>
                  <a:srgbClr val="FFFFFF"/>
                </a:solidFill>
                <a:ea typeface="Arial Unicode MS"/>
                <a:cs typeface="Arial Unicode MS"/>
              </a:rPr>
              <a:t>needs to assess performance and identify areas for improvement for his line of business </a:t>
            </a:r>
            <a:endParaRPr lang="en-US" sz="1200" b="1" kern="0">
              <a:solidFill>
                <a:srgbClr val="FFFFFF"/>
              </a:solidFill>
              <a:latin typeface="+mn-lt"/>
              <a:ea typeface="Arial Unicode MS"/>
              <a:cs typeface="Arial Unicode MS"/>
            </a:endParaRPr>
          </a:p>
          <a:p>
            <a:pPr lvl="0" defTabSz="1088231">
              <a:lnSpc>
                <a:spcPct val="200000"/>
              </a:lnSpc>
              <a:spcBef>
                <a:spcPts val="500"/>
              </a:spcBef>
              <a:buClr>
                <a:srgbClr val="F0AB00"/>
              </a:buClr>
            </a:pPr>
            <a:endParaRPr kumimoji="0" lang="en-US" sz="100" b="1" i="0" u="none" strike="noStrike" kern="1200" cap="none" spc="0" normalizeH="0" baseline="0" noProof="0">
              <a:ln>
                <a:noFill/>
              </a:ln>
              <a:solidFill>
                <a:srgbClr val="F0AB00"/>
              </a:solidFill>
              <a:effectLst/>
              <a:uLnTx/>
              <a:uFillTx/>
              <a:latin typeface="+mn-lt"/>
              <a:ea typeface="+mn-ea"/>
              <a:cs typeface="+mn-cs"/>
            </a:endParaRPr>
          </a:p>
          <a:p>
            <a:pPr lvl="0" defTabSz="1088231">
              <a:lnSpc>
                <a:spcPct val="200000"/>
              </a:lnSpc>
              <a:spcBef>
                <a:spcPts val="500"/>
              </a:spcBef>
              <a:buClr>
                <a:srgbClr val="F0AB00"/>
              </a:buClr>
            </a:pPr>
            <a:r>
              <a:rPr kumimoji="0" lang="en-US" sz="1200" b="0" i="0" u="none" strike="noStrike" kern="1200" cap="none" spc="0" normalizeH="0" baseline="0" noProof="0">
                <a:ln>
                  <a:noFill/>
                </a:ln>
                <a:solidFill>
                  <a:srgbClr val="FFFFFF"/>
                </a:solidFill>
                <a:effectLst/>
                <a:uLnTx/>
                <a:uFillTx/>
                <a:latin typeface="+mn-lt"/>
                <a:ea typeface="+mn-ea"/>
                <a:cs typeface="+mn-cs"/>
              </a:rPr>
              <a:t>In the following demo story, your customer will see how Clemens…</a:t>
            </a:r>
          </a:p>
          <a:p>
            <a:pPr marL="171450" indent="-171450">
              <a:spcBef>
                <a:spcPct val="50000"/>
              </a:spcBef>
              <a:spcAft>
                <a:spcPct val="0"/>
              </a:spcAft>
              <a:buClr>
                <a:schemeClr val="bg1"/>
              </a:buClr>
              <a:buFont typeface="Wingdings" pitchFamily="2" charset="2"/>
              <a:buChar char="§"/>
            </a:pPr>
            <a:endParaRPr lang="en-US" sz="1200">
              <a:solidFill>
                <a:schemeClr val="bg1"/>
              </a:solidFill>
            </a:endParaRPr>
          </a:p>
          <a:p>
            <a:pPr marL="171450" indent="-171450">
              <a:spcBef>
                <a:spcPct val="50000"/>
              </a:spcBef>
              <a:spcAft>
                <a:spcPct val="0"/>
              </a:spcAft>
              <a:buClr>
                <a:schemeClr val="bg1"/>
              </a:buClr>
              <a:buFont typeface="Wingdings" pitchFamily="2" charset="2"/>
              <a:buChar char="§"/>
            </a:pPr>
            <a:r>
              <a:rPr lang="en-US" sz="1200">
                <a:solidFill>
                  <a:schemeClr val="bg1"/>
                </a:solidFill>
              </a:rPr>
              <a:t>…identifies the opportunities of improvement for the finance department by analyzing relevant performance indicators</a:t>
            </a:r>
          </a:p>
          <a:p>
            <a:pPr marL="171450" indent="-171450">
              <a:spcBef>
                <a:spcPct val="50000"/>
              </a:spcBef>
              <a:spcAft>
                <a:spcPct val="0"/>
              </a:spcAft>
              <a:buClr>
                <a:schemeClr val="bg1"/>
              </a:buClr>
              <a:buFont typeface="Wingdings" pitchFamily="2" charset="2"/>
              <a:buChar char="§"/>
            </a:pPr>
            <a:endParaRPr lang="en-US" sz="1200">
              <a:solidFill>
                <a:schemeClr val="bg1"/>
              </a:solidFill>
            </a:endParaRPr>
          </a:p>
          <a:p>
            <a:pPr marL="171450" indent="-171450">
              <a:spcBef>
                <a:spcPct val="50000"/>
              </a:spcBef>
              <a:spcAft>
                <a:spcPct val="0"/>
              </a:spcAft>
              <a:buClr>
                <a:schemeClr val="bg1"/>
              </a:buClr>
              <a:buFont typeface="Wingdings" pitchFamily="2" charset="2"/>
              <a:buChar char="§"/>
            </a:pPr>
            <a:r>
              <a:rPr lang="en-US" sz="1200">
                <a:solidFill>
                  <a:srgbClr val="FFFFFF"/>
                </a:solidFill>
              </a:rPr>
              <a:t>…compares his company's performance against industry benchmarks</a:t>
            </a:r>
          </a:p>
          <a:p>
            <a:pPr marL="171450" indent="-171450">
              <a:spcBef>
                <a:spcPct val="50000"/>
              </a:spcBef>
              <a:spcAft>
                <a:spcPct val="0"/>
              </a:spcAft>
              <a:buClr>
                <a:schemeClr val="bg1"/>
              </a:buClr>
              <a:buFont typeface="Wingdings" pitchFamily="2" charset="2"/>
              <a:buChar char="§"/>
            </a:pPr>
            <a:endParaRPr lang="en-US" sz="1200">
              <a:solidFill>
                <a:srgbClr val="FFFFFF"/>
              </a:solidFill>
            </a:endParaRPr>
          </a:p>
          <a:p>
            <a:pPr marL="171450" indent="-171450">
              <a:spcBef>
                <a:spcPct val="50000"/>
              </a:spcBef>
              <a:spcAft>
                <a:spcPct val="0"/>
              </a:spcAft>
              <a:buClr>
                <a:schemeClr val="bg1"/>
              </a:buClr>
              <a:buFont typeface="Wingdings" pitchFamily="2" charset="2"/>
              <a:buChar char="§"/>
            </a:pPr>
            <a:r>
              <a:rPr lang="en-US" sz="1200">
                <a:solidFill>
                  <a:schemeClr val="bg1"/>
                </a:solidFill>
              </a:rPr>
              <a:t>…understands how finance users use the processes and identify potential for usage optimization, training or automation</a:t>
            </a:r>
          </a:p>
          <a:p>
            <a:pPr marL="171450" indent="-171450">
              <a:spcBef>
                <a:spcPct val="50000"/>
              </a:spcBef>
              <a:spcAft>
                <a:spcPct val="0"/>
              </a:spcAft>
              <a:buClr>
                <a:schemeClr val="bg1"/>
              </a:buClr>
              <a:buFont typeface="Wingdings" pitchFamily="2" charset="2"/>
              <a:buChar char="§"/>
            </a:pPr>
            <a:endParaRPr lang="en-US" sz="1200">
              <a:solidFill>
                <a:schemeClr val="bg1"/>
              </a:solidFill>
            </a:endParaRPr>
          </a:p>
          <a:p>
            <a:pPr marL="171450" indent="-171450">
              <a:spcBef>
                <a:spcPct val="50000"/>
              </a:spcBef>
              <a:spcAft>
                <a:spcPct val="0"/>
              </a:spcAft>
              <a:buClr>
                <a:schemeClr val="bg1"/>
              </a:buClr>
              <a:buFont typeface="Wingdings" pitchFamily="2" charset="2"/>
              <a:buChar char="§"/>
            </a:pPr>
            <a:r>
              <a:rPr lang="en-US" sz="1200">
                <a:solidFill>
                  <a:schemeClr val="bg1"/>
                </a:solidFill>
              </a:rPr>
              <a:t>…Gets recommendations, based on performance and usage optimization, segmented by type, such as S/4HANA capabilities, situation handling, Fiori, automation bots and machine learning</a:t>
            </a: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6572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12</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256598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13</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74737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14</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4019543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084E25-2700-4EAE-B1F0-B27DB295FBE1}" type="slidenum">
              <a:rPr lang="de-DE">
                <a:latin typeface="Arial" charset="0"/>
              </a:rPr>
              <a:pPr fontAlgn="base">
                <a:spcBef>
                  <a:spcPct val="0"/>
                </a:spcBef>
                <a:spcAft>
                  <a:spcPct val="0"/>
                </a:spcAft>
              </a:pPr>
              <a:t>15</a:t>
            </a:fld>
            <a:endParaRPr lang="de-DE">
              <a:latin typeface="Arial" charset="0"/>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048266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516283"/>
      </p:ext>
    </p:extLst>
  </p:cSld>
  <p:clrMapOvr>
    <a:masterClrMapping/>
  </p:clrMapOvr>
  <p:hf hdr="0" ftr="0" dt="0"/>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6" userDrawn="1">
          <p15:clr>
            <a:srgbClr val="FBAE40"/>
          </p15:clr>
        </p15:guide>
        <p15:guide id="4" pos="3675" userDrawn="1">
          <p15:clr>
            <a:srgbClr val="FBAE40"/>
          </p15:clr>
        </p15:guide>
        <p15:guide id="5" pos="4008"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42084768"/>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336E-FD81-49ED-A9DC-D43BD92F0F94}"/>
              </a:ext>
            </a:extLst>
          </p:cNvPr>
          <p:cNvSpPr>
            <a:spLocks noGrp="1"/>
          </p:cNvSpPr>
          <p:nvPr>
            <p:ph type="ctrTitle"/>
          </p:nvPr>
        </p:nvSpPr>
        <p:spPr>
          <a:xfrm>
            <a:off x="1524397" y="1663304"/>
            <a:ext cx="9146381" cy="1846659"/>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B648DAE6-E2A8-4EE1-9EC6-233EC852B8B6}"/>
              </a:ext>
            </a:extLst>
          </p:cNvPr>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F1ADD314-D47D-4D39-A8BE-68BDA8FAD0C0}"/>
              </a:ext>
            </a:extLst>
          </p:cNvPr>
          <p:cNvSpPr>
            <a:spLocks noGrp="1"/>
          </p:cNvSpPr>
          <p:nvPr>
            <p:ph type="dt" sz="half" idx="10"/>
          </p:nvPr>
        </p:nvSpPr>
        <p:spPr/>
        <p:txBody>
          <a:bodyPr/>
          <a:lstStyle/>
          <a:p>
            <a:fld id="{BEEC5A5A-C34E-462D-A18F-97AFFCCC6197}" type="datetimeFigureOut">
              <a:rPr lang="en-NL" smtClean="0"/>
              <a:t>7/12/22</a:t>
            </a:fld>
            <a:endParaRPr lang="en-NL"/>
          </a:p>
        </p:txBody>
      </p:sp>
      <p:sp>
        <p:nvSpPr>
          <p:cNvPr id="5" name="Footer Placeholder 4">
            <a:extLst>
              <a:ext uri="{FF2B5EF4-FFF2-40B4-BE49-F238E27FC236}">
                <a16:creationId xmlns:a16="http://schemas.microsoft.com/office/drawing/2014/main" id="{714A5880-19F7-4F08-A54C-B26B474CC35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E4C1DF9-F12A-4161-9C6F-7D0144B6195D}"/>
              </a:ext>
            </a:extLst>
          </p:cNvPr>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100382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2022 SAP SE or an SAP affiliate company. All rights reserved.  </a:t>
            </a:r>
            <a:r>
              <a:rPr kumimoji="0" lang="en-US" sz="600" b="0" i="0" u="none" kern="0" baseline="0" err="1">
                <a:solidFill>
                  <a:schemeClr val="tx1"/>
                </a:solidFill>
                <a:latin typeface="Arial"/>
                <a:ea typeface="Arial Unicode MS"/>
                <a:cs typeface="Arial Unicode MS" pitchFamily="34" charset="-128"/>
                <a:sym typeface="Arial"/>
              </a:rPr>
              <a:t>ǀ</a:t>
            </a:r>
            <a:endParaRPr kumimoji="0" lang="en-US" sz="600" b="0" i="0" u="none" kern="0" baseline="0">
              <a:solidFill>
                <a:schemeClr val="tx1"/>
              </a:solidFill>
              <a:latin typeface="Arial"/>
              <a:ea typeface="Arial Unicode MS"/>
              <a:cs typeface="Arial Unicode MS" pitchFamily="34" charset="-128"/>
              <a:sym typeface="Arial"/>
            </a:endParaRP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76" r:id="rId24"/>
    <p:sldLayoutId id="2147483777" r:id="rId25"/>
    <p:sldLayoutId id="2147483778"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5.emf"/><Relationship Id="rId2" Type="http://schemas.openxmlformats.org/officeDocument/2006/relationships/customXml" Target="../../customXml/item68.xml"/><Relationship Id="rId1" Type="http://schemas.openxmlformats.org/officeDocument/2006/relationships/customXml" Target="../../customXml/item55.xml"/><Relationship Id="rId6" Type="http://schemas.openxmlformats.org/officeDocument/2006/relationships/hyperlink" Target="https://api.sap.com/" TargetMode="External"/><Relationship Id="rId5" Type="http://schemas.openxmlformats.org/officeDocument/2006/relationships/hyperlink" Target="https://fioriappslibrary.hana.ondemand.com/sap/fix/externalViewer/" TargetMode="External"/><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22.xml"/><Relationship Id="rId1" Type="http://schemas.openxmlformats.org/officeDocument/2006/relationships/customXml" Target="../../customXml/item7.xml"/><Relationship Id="rId5" Type="http://schemas.openxmlformats.org/officeDocument/2006/relationships/image" Target="../media/image16.emf"/><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52.xml"/><Relationship Id="rId1" Type="http://schemas.openxmlformats.org/officeDocument/2006/relationships/customXml" Target="../../customXml/item38.xml"/><Relationship Id="rId5" Type="http://schemas.openxmlformats.org/officeDocument/2006/relationships/image" Target="../media/image17.emf"/><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8.xml"/><Relationship Id="rId1" Type="http://schemas.openxmlformats.org/officeDocument/2006/relationships/customXml" Target="../../customXml/item67.xml"/><Relationship Id="rId5" Type="http://schemas.openxmlformats.org/officeDocument/2006/relationships/image" Target="../media/image18.emf"/><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37.xml"/><Relationship Id="rId1" Type="http://schemas.openxmlformats.org/officeDocument/2006/relationships/customXml" Target="../../customXml/item23.xml"/><Relationship Id="rId5" Type="http://schemas.openxmlformats.org/officeDocument/2006/relationships/image" Target="../media/image19.emf"/><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64.xml"/><Relationship Id="rId1" Type="http://schemas.openxmlformats.org/officeDocument/2006/relationships/customXml" Target="../../customXml/item49.xml"/><Relationship Id="rId6" Type="http://schemas.openxmlformats.org/officeDocument/2006/relationships/hyperlink" Target="https://discovery-center.cloud.sap/missiondetail/3748/3785/?tab=overview" TargetMode="External"/><Relationship Id="rId5" Type="http://schemas.openxmlformats.org/officeDocument/2006/relationships/image" Target="../media/image20.emf"/><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16.xml"/><Relationship Id="rId1" Type="http://schemas.openxmlformats.org/officeDocument/2006/relationships/customXml" Target="../../customXml/item1.xml"/><Relationship Id="rId5" Type="http://schemas.openxmlformats.org/officeDocument/2006/relationships/image" Target="../media/image21.emf"/><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46.xml"/><Relationship Id="rId1" Type="http://schemas.openxmlformats.org/officeDocument/2006/relationships/customXml" Target="../../customXml/item32.xml"/><Relationship Id="rId5" Type="http://schemas.openxmlformats.org/officeDocument/2006/relationships/image" Target="../media/image22.emf"/><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2.xml"/><Relationship Id="rId1" Type="http://schemas.openxmlformats.org/officeDocument/2006/relationships/customXml" Target="../../customXml/item61.xml"/><Relationship Id="rId5" Type="http://schemas.openxmlformats.org/officeDocument/2006/relationships/image" Target="../media/image23.emf"/><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31.xml"/><Relationship Id="rId1" Type="http://schemas.openxmlformats.org/officeDocument/2006/relationships/customXml" Target="../../customXml/item1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56.xml"/><Relationship Id="rId1" Type="http://schemas.openxmlformats.org/officeDocument/2006/relationships/customXml" Target="../../customXml/item39.xml"/><Relationship Id="rId5" Type="http://schemas.openxmlformats.org/officeDocument/2006/relationships/image" Target="../media/image26.emf"/><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9.xml"/><Relationship Id="rId1" Type="http://schemas.openxmlformats.org/officeDocument/2006/relationships/customXml" Target="../../customXml/item69.xml"/><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13.jpe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40.xml"/><Relationship Id="rId1" Type="http://schemas.openxmlformats.org/officeDocument/2006/relationships/customXml" Target="../../customXml/item25.xml"/><Relationship Id="rId6" Type="http://schemas.openxmlformats.org/officeDocument/2006/relationships/hyperlink" Target="https://blogs.sap.com/2021/04/26/output-management-in-sap-s-4hana/" TargetMode="External"/><Relationship Id="rId5" Type="http://schemas.openxmlformats.org/officeDocument/2006/relationships/hyperlink" Target="https://help.sap.com/docs/CP_FORMS_BY_ADOBE/dcbea777ceb3411cb10500a1a392273e/8a668ee41fea4cf39c6bd6d21bff6a6e.html" TargetMode="External"/><Relationship Id="rId4"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8" Type="http://schemas.openxmlformats.org/officeDocument/2006/relationships/hyperlink" Target="https://help.sap.com/docs/CP_FORMS_BY_ADOBE/dcbea777ceb3411cb10500a1a392273e/8a668ee41fea4cf39c6bd6d21bff6a6e.html" TargetMode="External"/><Relationship Id="rId3" Type="http://schemas.openxmlformats.org/officeDocument/2006/relationships/slideLayout" Target="../slideLayouts/slideLayout7.xml"/><Relationship Id="rId7" Type="http://schemas.openxmlformats.org/officeDocument/2006/relationships/image" Target="../media/image29.emf"/><Relationship Id="rId2" Type="http://schemas.openxmlformats.org/officeDocument/2006/relationships/customXml" Target="../../customXml/item70.xml"/><Relationship Id="rId1" Type="http://schemas.openxmlformats.org/officeDocument/2006/relationships/customXml" Target="../../customXml/item53.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24.xml"/><Relationship Id="rId1" Type="http://schemas.openxmlformats.org/officeDocument/2006/relationships/customXml" Target="../../customXml/item10.xml"/><Relationship Id="rId5" Type="http://schemas.openxmlformats.org/officeDocument/2006/relationships/image" Target="../media/image32.emf"/><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50.xml"/><Relationship Id="rId1" Type="http://schemas.openxmlformats.org/officeDocument/2006/relationships/customXml" Target="../../customXml/item33.xml"/><Relationship Id="rId5" Type="http://schemas.openxmlformats.org/officeDocument/2006/relationships/image" Target="../media/image33.emf"/><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1.emf"/><Relationship Id="rId2" Type="http://schemas.openxmlformats.org/officeDocument/2006/relationships/customXml" Target="../../customXml/item3.xml"/><Relationship Id="rId1" Type="http://schemas.openxmlformats.org/officeDocument/2006/relationships/customXml" Target="../../customXml/item65.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4.emf"/><Relationship Id="rId2" Type="http://schemas.openxmlformats.org/officeDocument/2006/relationships/customXml" Target="../../customXml/item34.xml"/><Relationship Id="rId1" Type="http://schemas.openxmlformats.org/officeDocument/2006/relationships/customXml" Target="../../customXml/item19.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62.xml"/><Relationship Id="rId1" Type="http://schemas.openxmlformats.org/officeDocument/2006/relationships/customXml" Target="../../customXml/item47.xml"/><Relationship Id="rId5" Type="http://schemas.openxmlformats.org/officeDocument/2006/relationships/image" Target="../media/image45.emf"/><Relationship Id="rId4"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18.xml"/><Relationship Id="rId1" Type="http://schemas.openxmlformats.org/officeDocument/2006/relationships/customXml" Target="../../customXml/item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43.xml"/><Relationship Id="rId1" Type="http://schemas.openxmlformats.org/officeDocument/2006/relationships/customXml" Target="../../customXml/item26.xml"/><Relationship Id="rId5" Type="http://schemas.openxmlformats.org/officeDocument/2006/relationships/image" Target="../media/image47.emf"/><Relationship Id="rId4"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71.xml"/><Relationship Id="rId1" Type="http://schemas.openxmlformats.org/officeDocument/2006/relationships/customXml" Target="../../customXml/item57.xml"/><Relationship Id="rId5" Type="http://schemas.openxmlformats.org/officeDocument/2006/relationships/image" Target="../media/image48.emf"/><Relationship Id="rId4"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27.xml"/><Relationship Id="rId1" Type="http://schemas.openxmlformats.org/officeDocument/2006/relationships/customXml" Target="../../customXml/item1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54.xml"/><Relationship Id="rId1" Type="http://schemas.openxmlformats.org/officeDocument/2006/relationships/customXml" Target="../../customXml/item41.xml"/><Relationship Id="rId5" Type="http://schemas.openxmlformats.org/officeDocument/2006/relationships/image" Target="../media/image51.emf"/><Relationship Id="rId4"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11.xml"/><Relationship Id="rId1" Type="http://schemas.openxmlformats.org/officeDocument/2006/relationships/customXml" Target="../../customXml/item72.xml"/><Relationship Id="rId5" Type="http://schemas.openxmlformats.org/officeDocument/2006/relationships/image" Target="../media/image52.emf"/><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36.xml"/><Relationship Id="rId1" Type="http://schemas.openxmlformats.org/officeDocument/2006/relationships/customXml" Target="../../customXml/item20.xml"/><Relationship Id="rId5" Type="http://schemas.openxmlformats.org/officeDocument/2006/relationships/image" Target="../media/image53.emf"/><Relationship Id="rId4"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66.xml"/><Relationship Id="rId1" Type="http://schemas.openxmlformats.org/officeDocument/2006/relationships/customXml" Target="../../customXml/item51.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21.xml"/><Relationship Id="rId1" Type="http://schemas.openxmlformats.org/officeDocument/2006/relationships/customXml" Target="../../customXml/item5.xml"/><Relationship Id="rId5" Type="http://schemas.openxmlformats.org/officeDocument/2006/relationships/image" Target="../media/image56.emf"/><Relationship Id="rId4"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9.emf"/><Relationship Id="rId2" Type="http://schemas.openxmlformats.org/officeDocument/2006/relationships/customXml" Target="../../customXml/item48.xml"/><Relationship Id="rId1" Type="http://schemas.openxmlformats.org/officeDocument/2006/relationships/customXml" Target="../../customXml/item35.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2.emf"/><Relationship Id="rId2" Type="http://schemas.openxmlformats.org/officeDocument/2006/relationships/customXml" Target="../../customXml/item6.xml"/><Relationship Id="rId1" Type="http://schemas.openxmlformats.org/officeDocument/2006/relationships/customXml" Target="../../customXml/item63.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29.xml"/><Relationship Id="rId1" Type="http://schemas.openxmlformats.org/officeDocument/2006/relationships/customXml" Target="../../customXml/item13.xml"/><Relationship Id="rId4"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58.xml"/><Relationship Id="rId1" Type="http://schemas.openxmlformats.org/officeDocument/2006/relationships/customXml" Target="../../customXml/item44.xml"/><Relationship Id="rId4"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28.xml"/><Relationship Id="rId1" Type="http://schemas.openxmlformats.org/officeDocument/2006/relationships/customXml" Target="../../customXml/item15.xml"/><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11.png"/><Relationship Id="rId7" Type="http://schemas.openxmlformats.org/officeDocument/2006/relationships/hyperlink" Target="https://blogs.sap.com/2019/12/20/business-configuration-for-sap-cloud-platform-abap-environment/"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chart" Target="../charts/chart1.xml"/><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60.xml"/><Relationship Id="rId1" Type="http://schemas.openxmlformats.org/officeDocument/2006/relationships/customXml" Target="../../customXml/item42.xml"/><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Partner logo"/>
          <p:cNvSpPr/>
          <p:nvPr/>
        </p:nvSpPr>
        <p:spPr bwMode="gray">
          <a:xfrm>
            <a:off x="288000" y="6174872"/>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a:solidFill>
                  <a:sysClr val="windowText" lastClr="000000"/>
                </a:solidFill>
                <a:ea typeface="Arial Unicode MS" pitchFamily="34" charset="-128"/>
                <a:cs typeface="Arial Unicode MS" pitchFamily="34" charset="-128"/>
              </a:rPr>
              <a:t>Partner logo</a:t>
            </a:r>
          </a:p>
        </p:txBody>
      </p:sp>
      <p:sp>
        <p:nvSpPr>
          <p:cNvPr id="16" name="Speaker"/>
          <p:cNvSpPr>
            <a:spLocks noGrp="1"/>
          </p:cNvSpPr>
          <p:nvPr>
            <p:ph type="subTitle" idx="1"/>
          </p:nvPr>
        </p:nvSpPr>
        <p:spPr bwMode="gray"/>
        <p:txBody>
          <a:bodyPr/>
          <a:lstStyle/>
          <a:p>
            <a:r>
              <a:rPr lang="en-US"/>
              <a:t>Suresh Babu, SAP</a:t>
            </a:r>
          </a:p>
          <a:p>
            <a:pPr lvl="0"/>
            <a:r>
              <a:rPr lang="en-US"/>
              <a:t>Month 00, 2022</a:t>
            </a:r>
          </a:p>
        </p:txBody>
      </p:sp>
      <p:sp>
        <p:nvSpPr>
          <p:cNvPr id="4" name="Title"/>
          <p:cNvSpPr>
            <a:spLocks noGrp="1"/>
          </p:cNvSpPr>
          <p:nvPr>
            <p:ph type="title"/>
          </p:nvPr>
        </p:nvSpPr>
        <p:spPr bwMode="gray"/>
        <p:txBody>
          <a:bodyPr/>
          <a:lstStyle/>
          <a:p>
            <a:r>
              <a:rPr lang="en-US"/>
              <a:t>Innovation cluster</a:t>
            </a:r>
            <a:br>
              <a:rPr lang="en-US"/>
            </a:br>
            <a:r>
              <a:rPr lang="en-US">
                <a:solidFill>
                  <a:schemeClr val="accent1"/>
                </a:solidFill>
              </a:rPr>
              <a:t>Modernization and Transformation options</a:t>
            </a:r>
            <a:endParaRPr lang="de-DE">
              <a:solidFill>
                <a:schemeClr val="accent1"/>
              </a:solidFill>
            </a:endParaRPr>
          </a:p>
        </p:txBody>
      </p:sp>
      <p:pic>
        <p:nvPicPr>
          <p:cNvPr id="5" name="Pictogram" descr="Example of an pictogram" title="Pictogram for title slide"/>
          <p:cNvPicPr>
            <a:picLocks noGrp="1" noChangeAspect="1"/>
          </p:cNvPicPr>
          <p:nvPr>
            <p:ph type="pic" sz="quarter" idx="16"/>
          </p:nvPr>
        </p:nvPicPr>
        <p:blipFill>
          <a:blip r:embed="rId2"/>
          <a:srcRect t="16" b="16"/>
          <a:stretch>
            <a:fillRect/>
          </a:stretch>
        </p:blipFill>
        <p:spPr bwMode="gray"/>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platzhalter 1">
            <a:extLst>
              <a:ext uri="{FF2B5EF4-FFF2-40B4-BE49-F238E27FC236}">
                <a16:creationId xmlns:a16="http://schemas.microsoft.com/office/drawing/2014/main" id="{2ACAFA20-6C55-1844-B9D4-0AF87926DD3B}"/>
              </a:ext>
            </a:extLst>
          </p:cNvPr>
          <p:cNvSpPr txBox="1">
            <a:spLocks/>
          </p:cNvSpPr>
          <p:nvPr/>
        </p:nvSpPr>
        <p:spPr>
          <a:xfrm>
            <a:off x="505457" y="1212928"/>
            <a:ext cx="9830735" cy="4655552"/>
          </a:xfrm>
          <a:prstGeom prst="rect">
            <a:avLst/>
          </a:prstGeom>
          <a:solidFill>
            <a:schemeClr val="bg1"/>
          </a:solidFill>
        </p:spPr>
        <p:txBody>
          <a:bodyPr vert="horz" lIns="0" tIns="0" rIns="0" bIns="0" rtlCol="0" anchor="t">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231" rtl="0" eaLnBrk="1" fontAlgn="auto" latinLnBrk="0" hangingPunct="1">
              <a:lnSpc>
                <a:spcPct val="200000"/>
              </a:lnSpc>
              <a:spcBef>
                <a:spcPts val="500"/>
              </a:spcBef>
              <a:spcAft>
                <a:spcPts val="0"/>
              </a:spcAft>
              <a:buClr>
                <a:srgbClr val="F0AB00"/>
              </a:buClr>
              <a:buSzPct val="80000"/>
              <a:buFontTx/>
              <a:buNone/>
              <a:tabLst/>
              <a:defRPr/>
            </a:pPr>
            <a:r>
              <a:rPr kumimoji="0" lang="en-US" sz="1400" b="1" i="0" u="none" strike="noStrike" kern="1200" cap="none" spc="0" normalizeH="0" baseline="0" noProof="0">
                <a:ln>
                  <a:noFill/>
                </a:ln>
                <a:solidFill>
                  <a:srgbClr val="970A82"/>
                </a:solidFill>
                <a:effectLst/>
                <a:uLnTx/>
                <a:uFillTx/>
                <a:latin typeface="Arial"/>
                <a:ea typeface="+mn-ea"/>
                <a:cs typeface="+mn-cs"/>
              </a:rPr>
              <a:t>Persona:</a:t>
            </a:r>
            <a:r>
              <a:rPr kumimoji="0" lang="en-US" sz="1400" b="0" i="0" u="none" strike="noStrike" kern="1200" cap="none" spc="0" normalizeH="0" baseline="0" noProof="0">
                <a:ln>
                  <a:noFill/>
                </a:ln>
                <a:solidFill>
                  <a:srgbClr val="970A82"/>
                </a:solidFill>
                <a:effectLst/>
                <a:uLnTx/>
                <a:uFillTx/>
                <a:latin typeface="Arial"/>
                <a:ea typeface="+mn-ea"/>
                <a:cs typeface="+mn-cs"/>
              </a:rPr>
              <a:t> </a:t>
            </a:r>
            <a:r>
              <a:rPr kumimoji="0" lang="en-US" sz="1400" b="0" i="0" u="none" strike="noStrike" kern="1200" cap="none" spc="0" normalizeH="0" baseline="0" noProof="0">
                <a:ln>
                  <a:noFill/>
                </a:ln>
                <a:effectLst/>
                <a:uLnTx/>
                <a:uFillTx/>
                <a:latin typeface="Arial"/>
                <a:ea typeface="+mn-ea"/>
                <a:cs typeface="+mn-cs"/>
              </a:rPr>
              <a:t>	Clemens, Enterprise Architect, </a:t>
            </a:r>
            <a:r>
              <a:rPr kumimoji="0" lang="en-US" sz="1400" b="0" i="0" u="none" strike="noStrike" kern="1200" cap="none" spc="0" normalizeH="0" baseline="0" noProof="0" err="1">
                <a:ln>
                  <a:noFill/>
                </a:ln>
                <a:effectLst/>
                <a:uLnTx/>
                <a:uFillTx/>
                <a:latin typeface="Arial"/>
                <a:ea typeface="+mn-ea"/>
                <a:cs typeface="+mn-cs"/>
              </a:rPr>
              <a:t>Globalcorp</a:t>
            </a:r>
            <a:r>
              <a:rPr kumimoji="0" lang="en-US" sz="1400" b="0" i="0" u="none" strike="noStrike" kern="1200" cap="none" spc="0" normalizeH="0" baseline="0" noProof="0">
                <a:ln>
                  <a:noFill/>
                </a:ln>
                <a:effectLst/>
                <a:uLnTx/>
                <a:uFillTx/>
                <a:latin typeface="Arial"/>
                <a:ea typeface="+mn-ea"/>
                <a:cs typeface="+mn-cs"/>
              </a:rPr>
              <a:t> Inc.</a:t>
            </a:r>
          </a:p>
          <a:p>
            <a:pPr marL="0" marR="0" lvl="0" indent="0" algn="l" defTabSz="1088231" rtl="0" eaLnBrk="1" fontAlgn="auto" latinLnBrk="0" hangingPunct="1">
              <a:lnSpc>
                <a:spcPct val="200000"/>
              </a:lnSpc>
              <a:spcBef>
                <a:spcPts val="500"/>
              </a:spcBef>
              <a:spcAft>
                <a:spcPts val="0"/>
              </a:spcAft>
              <a:buClr>
                <a:srgbClr val="F0AB00"/>
              </a:buClr>
              <a:buSzPct val="80000"/>
              <a:buFontTx/>
              <a:buNone/>
              <a:tabLst/>
              <a:defRPr/>
            </a:pPr>
            <a:endParaRPr kumimoji="0" lang="en-US" sz="300" b="1" i="0" u="none" strike="noStrike" kern="1200" cap="none" spc="0" normalizeH="0" baseline="0" noProof="0">
              <a:ln>
                <a:noFill/>
              </a:ln>
              <a:solidFill>
                <a:srgbClr val="F0AB00"/>
              </a:solidFill>
              <a:effectLst/>
              <a:uLnTx/>
              <a:uFillTx/>
              <a:latin typeface="Arial"/>
              <a:ea typeface="+mn-ea"/>
              <a:cs typeface="+mn-cs"/>
            </a:endParaRPr>
          </a:p>
          <a:p>
            <a:pPr lvl="0" defTabSz="1088231">
              <a:spcBef>
                <a:spcPts val="0"/>
              </a:spcBef>
              <a:buClr>
                <a:srgbClr val="F0AB00"/>
              </a:buClr>
            </a:pPr>
            <a:r>
              <a:rPr kumimoji="0" lang="en-US" sz="1400" b="1" i="0" u="none" strike="noStrike" kern="1200" cap="none" spc="0" normalizeH="0" baseline="0" noProof="0">
                <a:ln>
                  <a:noFill/>
                </a:ln>
                <a:solidFill>
                  <a:srgbClr val="970A82"/>
                </a:solidFill>
                <a:effectLst/>
                <a:uLnTx/>
                <a:uFillTx/>
                <a:latin typeface="Arial"/>
                <a:ea typeface="+mn-ea"/>
                <a:cs typeface="+mn-cs"/>
              </a:rPr>
              <a:t>Challenges: </a:t>
            </a:r>
            <a:r>
              <a:rPr kumimoji="0" lang="en-US" sz="1400" b="1" i="0" u="none" strike="noStrike" kern="1200" cap="none" spc="0" normalizeH="0" baseline="0" noProof="0">
                <a:ln>
                  <a:noFill/>
                </a:ln>
                <a:effectLst/>
                <a:uLnTx/>
                <a:uFillTx/>
                <a:latin typeface="Arial"/>
                <a:ea typeface="+mn-ea"/>
                <a:cs typeface="+mn-cs"/>
              </a:rPr>
              <a:t>	Many custom applications used same BAPI for creating business transactions, consolidate and re-platform existing custom applications </a:t>
            </a:r>
            <a:r>
              <a:rPr lang="en-US" sz="1400" b="1" kern="0">
                <a:latin typeface="Arial"/>
                <a:ea typeface="Arial Unicode MS"/>
                <a:cs typeface="Arial Unicode MS"/>
              </a:rPr>
              <a:t>to be cloud ready as BAPI technology is not recommended in cloud applications</a:t>
            </a:r>
            <a:r>
              <a:rPr lang="en-US" sz="1400" kern="0">
                <a:latin typeface="Arial"/>
                <a:ea typeface="Arial Unicode MS"/>
                <a:cs typeface="Arial Unicode MS"/>
              </a:rPr>
              <a:t>.  </a:t>
            </a:r>
            <a:endParaRPr lang="en-US" sz="1400" b="1" kern="0">
              <a:latin typeface="Arial"/>
              <a:ea typeface="Arial Unicode MS"/>
              <a:cs typeface="Arial Unicode MS"/>
            </a:endParaRPr>
          </a:p>
          <a:p>
            <a:pPr lvl="0" defTabSz="1088231">
              <a:lnSpc>
                <a:spcPct val="200000"/>
              </a:lnSpc>
              <a:spcBef>
                <a:spcPts val="500"/>
              </a:spcBef>
              <a:buClr>
                <a:srgbClr val="F0AB00"/>
              </a:buClr>
            </a:pPr>
            <a:endParaRPr kumimoji="0" lang="en-US" sz="200" b="1" i="0" u="none" strike="noStrike" kern="1200" cap="none" spc="0" normalizeH="0" baseline="0" noProof="0">
              <a:ln>
                <a:noFill/>
              </a:ln>
              <a:solidFill>
                <a:srgbClr val="F0AB00"/>
              </a:solidFill>
              <a:effectLst/>
              <a:uLnTx/>
              <a:uFillTx/>
              <a:latin typeface="Arial"/>
              <a:ea typeface="+mn-ea"/>
              <a:cs typeface="+mn-cs"/>
            </a:endParaRPr>
          </a:p>
          <a:p>
            <a:pPr lvl="0" defTabSz="1088231">
              <a:lnSpc>
                <a:spcPct val="200000"/>
              </a:lnSpc>
              <a:spcBef>
                <a:spcPts val="500"/>
              </a:spcBef>
              <a:buClr>
                <a:srgbClr val="F0AB00"/>
              </a:buClr>
            </a:pPr>
            <a:r>
              <a:rPr kumimoji="0" lang="en-US" sz="1400" b="1" i="0" u="none" strike="noStrike" kern="1200" cap="none" spc="0" normalizeH="0" baseline="0" noProof="0" err="1">
                <a:ln>
                  <a:noFill/>
                </a:ln>
                <a:solidFill>
                  <a:srgbClr val="970A82"/>
                </a:solidFill>
                <a:effectLst/>
                <a:uLnTx/>
                <a:uFillTx/>
                <a:latin typeface="Arial"/>
                <a:ea typeface="+mn-ea"/>
                <a:cs typeface="+mn-cs"/>
              </a:rPr>
              <a:t>Storyflow</a:t>
            </a:r>
            <a:r>
              <a:rPr kumimoji="0" lang="en-US" sz="1400" b="1" i="0" u="none" strike="noStrike" kern="1200" cap="none" spc="0" normalizeH="0" baseline="0" noProof="0">
                <a:ln>
                  <a:noFill/>
                </a:ln>
                <a:solidFill>
                  <a:srgbClr val="970A82"/>
                </a:solidFill>
                <a:effectLst/>
                <a:uLnTx/>
                <a:uFillTx/>
                <a:latin typeface="Arial"/>
                <a:ea typeface="+mn-ea"/>
                <a:cs typeface="+mn-cs"/>
              </a:rPr>
              <a:t>: </a:t>
            </a:r>
            <a:r>
              <a:rPr kumimoji="0" lang="en-US" sz="1400" b="1" i="0" u="none" strike="noStrike" kern="1200" cap="none" spc="0" normalizeH="0" baseline="0" noProof="0">
                <a:ln>
                  <a:noFill/>
                </a:ln>
                <a:effectLst/>
                <a:uLnTx/>
                <a:uFillTx/>
                <a:latin typeface="Arial"/>
                <a:ea typeface="+mn-ea"/>
                <a:cs typeface="+mn-cs"/>
              </a:rPr>
              <a:t>	</a:t>
            </a:r>
            <a:r>
              <a:rPr kumimoji="0" lang="en-US" sz="1400" b="0" i="0" u="none" strike="noStrike" kern="1200" cap="none" spc="0" normalizeH="0" baseline="0" noProof="0">
                <a:ln>
                  <a:noFill/>
                </a:ln>
                <a:effectLst/>
                <a:uLnTx/>
                <a:uFillTx/>
                <a:latin typeface="Arial"/>
                <a:ea typeface="+mn-ea"/>
                <a:cs typeface="+mn-cs"/>
              </a:rPr>
              <a:t>See how </a:t>
            </a:r>
            <a:r>
              <a:rPr lang="en-US" sz="1400">
                <a:latin typeface="Arial"/>
              </a:rPr>
              <a:t>cluster helps </a:t>
            </a:r>
            <a:r>
              <a:rPr kumimoji="0" lang="en-US" sz="1400" b="0" i="0" u="none" strike="noStrike" kern="1200" cap="none" spc="0" normalizeH="0" baseline="0" noProof="0">
                <a:ln>
                  <a:noFill/>
                </a:ln>
                <a:effectLst/>
                <a:uLnTx/>
                <a:uFillTx/>
                <a:latin typeface="Arial"/>
                <a:ea typeface="+mn-ea"/>
                <a:cs typeface="+mn-cs"/>
              </a:rPr>
              <a:t>…</a:t>
            </a:r>
          </a:p>
          <a:p>
            <a:pPr marL="364315" marR="0" lvl="0" indent="0" algn="l" defTabSz="1088231" rtl="0" eaLnBrk="1" fontAlgn="auto" latinLnBrk="0" hangingPunct="1">
              <a:lnSpc>
                <a:spcPct val="150000"/>
              </a:lnSpc>
              <a:spcBef>
                <a:spcPts val="500"/>
              </a:spcBef>
              <a:spcAft>
                <a:spcPts val="0"/>
              </a:spcAft>
              <a:buClr>
                <a:srgbClr val="F0AB00"/>
              </a:buClr>
              <a:buSzPct val="80000"/>
              <a:buFontTx/>
              <a:buNone/>
              <a:tabLst/>
              <a:defRPr/>
            </a:pPr>
            <a:endParaRPr kumimoji="0" lang="en-US" sz="1400" b="1" i="0" u="none" strike="noStrike" kern="1200" cap="none" spc="0" normalizeH="0" baseline="0" noProof="0">
              <a:ln>
                <a:noFill/>
              </a:ln>
              <a:solidFill>
                <a:srgbClr val="F0AB00"/>
              </a:solidFill>
              <a:effectLst/>
              <a:uLnTx/>
              <a:uFillTx/>
              <a:latin typeface="Arial"/>
              <a:ea typeface="+mn-ea"/>
              <a:cs typeface="+mn-cs"/>
              <a:sym typeface="Wingdings" pitchFamily="2" charset="2"/>
            </a:endParaRPr>
          </a:p>
        </p:txBody>
      </p:sp>
      <p:sp>
        <p:nvSpPr>
          <p:cNvPr id="9" name="Titel 2">
            <a:extLst>
              <a:ext uri="{FF2B5EF4-FFF2-40B4-BE49-F238E27FC236}">
                <a16:creationId xmlns:a16="http://schemas.microsoft.com/office/drawing/2014/main" id="{BCF5E0D7-F4B8-EB4C-8FCA-7E3BA0E936BC}"/>
              </a:ext>
            </a:extLst>
          </p:cNvPr>
          <p:cNvSpPr txBox="1">
            <a:spLocks/>
          </p:cNvSpPr>
          <p:nvPr/>
        </p:nvSpPr>
        <p:spPr bwMode="black">
          <a:xfrm>
            <a:off x="505457" y="504762"/>
            <a:ext cx="9724146" cy="307777"/>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defTabSz="1088776" fontAlgn="base">
              <a:spcBef>
                <a:spcPct val="50000"/>
              </a:spcBef>
              <a:spcAft>
                <a:spcPct val="0"/>
              </a:spcAft>
              <a:buClr>
                <a:srgbClr val="F0AB00"/>
              </a:buClr>
              <a:buSzPct val="80000"/>
              <a:defRPr/>
            </a:pPr>
            <a:r>
              <a:rPr lang="en-US" sz="2000" kern="0">
                <a:solidFill>
                  <a:srgbClr val="970A82"/>
                </a:solidFill>
                <a:ea typeface="Arial Unicode MS"/>
                <a:cs typeface="Arial Unicode MS"/>
              </a:rPr>
              <a:t>Enterprise Architect</a:t>
            </a:r>
          </a:p>
        </p:txBody>
      </p:sp>
      <p:sp>
        <p:nvSpPr>
          <p:cNvPr id="5" name="Textplatzhalter 1">
            <a:extLst>
              <a:ext uri="{FF2B5EF4-FFF2-40B4-BE49-F238E27FC236}">
                <a16:creationId xmlns:a16="http://schemas.microsoft.com/office/drawing/2014/main" id="{4E093C46-6869-7849-A484-5893E13B6159}"/>
              </a:ext>
            </a:extLst>
          </p:cNvPr>
          <p:cNvSpPr txBox="1">
            <a:spLocks/>
          </p:cNvSpPr>
          <p:nvPr/>
        </p:nvSpPr>
        <p:spPr>
          <a:xfrm>
            <a:off x="1635396" y="3097009"/>
            <a:ext cx="8700795" cy="3266540"/>
          </a:xfrm>
          <a:prstGeom prst="rect">
            <a:avLst/>
          </a:prstGeom>
          <a:noFill/>
        </p:spPr>
        <p:txBody>
          <a:bodyPr vert="horz" lIns="0" tIns="0" rIns="0" bIns="0" rtlCol="0" anchor="t">
            <a:normAutofit lnSpcReduction="10000"/>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171450" indent="-171450">
              <a:spcBef>
                <a:spcPct val="50000"/>
              </a:spcBef>
              <a:spcAft>
                <a:spcPct val="0"/>
              </a:spcAft>
              <a:buClr>
                <a:schemeClr val="tx1"/>
              </a:buClr>
              <a:buFont typeface="Wingdings" pitchFamily="2" charset="2"/>
              <a:buChar char="§"/>
            </a:pPr>
            <a:r>
              <a:rPr lang="en-US" sz="1500">
                <a:solidFill>
                  <a:srgbClr val="C00000"/>
                </a:solidFill>
              </a:rPr>
              <a:t>Identifies Custom programs that uses BAPIs</a:t>
            </a:r>
          </a:p>
          <a:p>
            <a:pPr marL="171450" indent="-171450">
              <a:spcBef>
                <a:spcPct val="50000"/>
              </a:spcBef>
              <a:spcAft>
                <a:spcPct val="0"/>
              </a:spcAft>
              <a:buClr>
                <a:schemeClr val="tx1"/>
              </a:buClr>
              <a:buFont typeface="Wingdings" pitchFamily="2" charset="2"/>
              <a:buChar char="§"/>
            </a:pPr>
            <a:r>
              <a:rPr lang="en-US" sz="1500"/>
              <a:t>BAPI is used for read or CRUD operation</a:t>
            </a:r>
          </a:p>
          <a:p>
            <a:pPr marL="171450" indent="-171450">
              <a:spcBef>
                <a:spcPct val="50000"/>
              </a:spcBef>
              <a:spcAft>
                <a:spcPct val="0"/>
              </a:spcAft>
              <a:buClr>
                <a:schemeClr val="tx1"/>
              </a:buClr>
              <a:buFont typeface="Wingdings" pitchFamily="2" charset="2"/>
              <a:buChar char="§"/>
            </a:pPr>
            <a:r>
              <a:rPr lang="en-US" sz="1500"/>
              <a:t>Is BAPI used for mass creation of business transactions</a:t>
            </a:r>
          </a:p>
          <a:p>
            <a:pPr marL="171450" indent="-171450">
              <a:spcBef>
                <a:spcPct val="50000"/>
              </a:spcBef>
              <a:spcAft>
                <a:spcPct val="0"/>
              </a:spcAft>
              <a:buClr>
                <a:schemeClr val="tx1"/>
              </a:buClr>
              <a:buFont typeface="Wingdings" pitchFamily="2" charset="2"/>
              <a:buChar char="§"/>
            </a:pPr>
            <a:r>
              <a:rPr lang="en-US" sz="1500"/>
              <a:t>Any custom rules has been implemented</a:t>
            </a:r>
          </a:p>
          <a:p>
            <a:pPr marL="171450" indent="-171450">
              <a:spcBef>
                <a:spcPct val="50000"/>
              </a:spcBef>
              <a:spcAft>
                <a:spcPct val="0"/>
              </a:spcAft>
              <a:buClr>
                <a:schemeClr val="tx1"/>
              </a:buClr>
              <a:buFont typeface="Wingdings" pitchFamily="2" charset="2"/>
              <a:buChar char="§"/>
            </a:pPr>
            <a:r>
              <a:rPr lang="en-US" sz="1500"/>
              <a:t>Additional custom fields involved during transaction creation</a:t>
            </a:r>
          </a:p>
          <a:p>
            <a:pPr lvl="1" indent="0">
              <a:spcBef>
                <a:spcPct val="50000"/>
              </a:spcBef>
              <a:spcAft>
                <a:spcPct val="0"/>
              </a:spcAft>
              <a:buClr>
                <a:schemeClr val="tx1"/>
              </a:buClr>
              <a:buNone/>
            </a:pPr>
            <a:endParaRPr lang="en-US" sz="1300"/>
          </a:p>
          <a:p>
            <a:pPr marL="171450" indent="-171450">
              <a:spcBef>
                <a:spcPct val="50000"/>
              </a:spcBef>
              <a:spcAft>
                <a:spcPct val="0"/>
              </a:spcAft>
              <a:buClr>
                <a:schemeClr val="tx1"/>
              </a:buClr>
              <a:buFont typeface="Wingdings" pitchFamily="2" charset="2"/>
              <a:buChar char="§"/>
            </a:pPr>
            <a:endParaRPr lang="en-US" sz="1500"/>
          </a:p>
          <a:p>
            <a:pPr marL="171450" indent="-171450">
              <a:spcBef>
                <a:spcPct val="50000"/>
              </a:spcBef>
              <a:spcAft>
                <a:spcPct val="0"/>
              </a:spcAft>
              <a:buClr>
                <a:schemeClr val="tx1"/>
              </a:buClr>
              <a:buFont typeface="Wingdings" pitchFamily="2" charset="2"/>
              <a:buChar char="§"/>
            </a:pPr>
            <a:r>
              <a:rPr lang="en-US" sz="1500"/>
              <a:t>Mass creation using Excel data is automated using </a:t>
            </a:r>
            <a:r>
              <a:rPr lang="en-US" sz="1500" err="1"/>
              <a:t>iRPA</a:t>
            </a:r>
            <a:endParaRPr lang="en-US" sz="1500"/>
          </a:p>
          <a:p>
            <a:pPr marL="171450" indent="-171450">
              <a:spcBef>
                <a:spcPct val="50000"/>
              </a:spcBef>
              <a:spcAft>
                <a:spcPct val="0"/>
              </a:spcAft>
              <a:buClr>
                <a:schemeClr val="tx1"/>
              </a:buClr>
              <a:buFont typeface="Wingdings" pitchFamily="2" charset="2"/>
              <a:buChar char="§"/>
            </a:pPr>
            <a:r>
              <a:rPr lang="en-US" sz="1500"/>
              <a:t>Custom programs with minimal customization can be candidate for Fiori In-App extension</a:t>
            </a:r>
          </a:p>
          <a:p>
            <a:pPr marL="171450" indent="-171450">
              <a:spcBef>
                <a:spcPct val="50000"/>
              </a:spcBef>
              <a:spcAft>
                <a:spcPct val="0"/>
              </a:spcAft>
              <a:buClr>
                <a:schemeClr val="tx1"/>
              </a:buClr>
              <a:buFont typeface="Wingdings" pitchFamily="2" charset="2"/>
              <a:buChar char="§"/>
            </a:pPr>
            <a:r>
              <a:rPr lang="en-US" sz="1500"/>
              <a:t>Cloud applications, Developer extensibility in S/4HANA and ABAP in BTP can leverage public APIs</a:t>
            </a:r>
          </a:p>
          <a:p>
            <a:pPr>
              <a:spcBef>
                <a:spcPct val="50000"/>
              </a:spcBef>
              <a:spcAft>
                <a:spcPct val="0"/>
              </a:spcAft>
            </a:pPr>
            <a:endParaRPr lang="en-US" sz="1400">
              <a:solidFill>
                <a:schemeClr val="bg1"/>
              </a:solidFill>
              <a:cs typeface="Arial"/>
            </a:endParaRPr>
          </a:p>
          <a:p>
            <a:pPr>
              <a:spcBef>
                <a:spcPct val="50000"/>
              </a:spcBef>
              <a:spcAft>
                <a:spcPct val="0"/>
              </a:spcAft>
            </a:pPr>
            <a:endParaRPr lang="en-US" sz="1400">
              <a:solidFill>
                <a:srgbClr val="F0AB00"/>
              </a:solidFill>
            </a:endParaRPr>
          </a:p>
          <a:p>
            <a:pPr>
              <a:spcBef>
                <a:spcPct val="50000"/>
              </a:spcBef>
              <a:spcAft>
                <a:spcPct val="0"/>
              </a:spcAft>
            </a:pPr>
            <a:endParaRPr lang="en-US" sz="1400">
              <a:solidFill>
                <a:srgbClr val="FFFFFF"/>
              </a:solidFill>
            </a:endParaRPr>
          </a:p>
          <a:p>
            <a:pPr>
              <a:spcBef>
                <a:spcPct val="50000"/>
              </a:spcBef>
              <a:spcAft>
                <a:spcPct val="0"/>
              </a:spcAft>
            </a:pPr>
            <a:endParaRPr lang="en-US" sz="1400">
              <a:solidFill>
                <a:schemeClr val="bg1"/>
              </a:solidFill>
              <a:cs typeface="Arial"/>
            </a:endParaRPr>
          </a:p>
          <a:p>
            <a:pPr marL="285664" marR="0" lvl="0" indent="-285664" algn="l" defTabSz="1088231" rtl="0" eaLnBrk="1" fontAlgn="auto" latinLnBrk="0" hangingPunct="1">
              <a:lnSpc>
                <a:spcPct val="120000"/>
              </a:lnSpc>
              <a:spcBef>
                <a:spcPts val="500"/>
              </a:spcBef>
              <a:spcAft>
                <a:spcPts val="0"/>
              </a:spcAft>
              <a:buClr>
                <a:srgbClr val="F0AB00"/>
              </a:buClr>
              <a:buSzPct val="80000"/>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7" name="Gruppieren 16">
            <a:extLst>
              <a:ext uri="{FF2B5EF4-FFF2-40B4-BE49-F238E27FC236}">
                <a16:creationId xmlns:a16="http://schemas.microsoft.com/office/drawing/2014/main" id="{F96FC9B3-8F25-5C47-8097-F4CCB44E58EF}"/>
              </a:ext>
            </a:extLst>
          </p:cNvPr>
          <p:cNvGrpSpPr/>
          <p:nvPr/>
        </p:nvGrpSpPr>
        <p:grpSpPr>
          <a:xfrm>
            <a:off x="548438" y="4934224"/>
            <a:ext cx="671762" cy="666991"/>
            <a:chOff x="10802755" y="5604186"/>
            <a:chExt cx="533509" cy="667165"/>
          </a:xfrm>
          <a:solidFill>
            <a:schemeClr val="tx2">
              <a:lumMod val="20000"/>
              <a:lumOff val="80000"/>
            </a:schemeClr>
          </a:solidFill>
        </p:grpSpPr>
        <p:pic>
          <p:nvPicPr>
            <p:cNvPr id="8" name="Picture 6" descr="A picture containing blur&#10;&#10;Description automatically generated">
              <a:extLst>
                <a:ext uri="{FF2B5EF4-FFF2-40B4-BE49-F238E27FC236}">
                  <a16:creationId xmlns:a16="http://schemas.microsoft.com/office/drawing/2014/main" id="{6316839E-12D5-C141-A206-7138926D8E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2755" y="5604186"/>
              <a:ext cx="533509" cy="667165"/>
            </a:xfrm>
            <a:prstGeom prst="roundRect">
              <a:avLst/>
            </a:prstGeom>
            <a:grpFill/>
            <a:ln w="28575">
              <a:noFill/>
            </a:ln>
            <a:effectLst>
              <a:outerShdw blurRad="50800" dist="38100" dir="2700000" algn="tl" rotWithShape="0">
                <a:prstClr val="black">
                  <a:alpha val="40000"/>
                </a:prstClr>
              </a:outerShdw>
            </a:effectLst>
          </p:spPr>
        </p:pic>
        <p:sp>
          <p:nvSpPr>
            <p:cNvPr id="10" name="Textfeld 18">
              <a:extLst>
                <a:ext uri="{FF2B5EF4-FFF2-40B4-BE49-F238E27FC236}">
                  <a16:creationId xmlns:a16="http://schemas.microsoft.com/office/drawing/2014/main" id="{3FAD9F6A-1B3A-2E4F-8FA8-484F39B39B5B}"/>
                </a:ext>
              </a:extLst>
            </p:cNvPr>
            <p:cNvSpPr txBox="1"/>
            <p:nvPr/>
          </p:nvSpPr>
          <p:spPr>
            <a:xfrm>
              <a:off x="10877387" y="6118244"/>
              <a:ext cx="399852" cy="130805"/>
            </a:xfrm>
            <a:prstGeom prst="rect">
              <a:avLst/>
            </a:prstGeom>
            <a:grp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85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Improve</a:t>
              </a:r>
            </a:p>
          </p:txBody>
        </p:sp>
      </p:grpSp>
      <p:grpSp>
        <p:nvGrpSpPr>
          <p:cNvPr id="14" name="Gruppieren 8">
            <a:extLst>
              <a:ext uri="{FF2B5EF4-FFF2-40B4-BE49-F238E27FC236}">
                <a16:creationId xmlns:a16="http://schemas.microsoft.com/office/drawing/2014/main" id="{1A136D28-78A1-5540-B5A3-F12CF70EA604}"/>
              </a:ext>
            </a:extLst>
          </p:cNvPr>
          <p:cNvGrpSpPr/>
          <p:nvPr/>
        </p:nvGrpSpPr>
        <p:grpSpPr>
          <a:xfrm>
            <a:off x="548438" y="3240229"/>
            <a:ext cx="665827" cy="666991"/>
            <a:chOff x="10887849" y="5538606"/>
            <a:chExt cx="1200743" cy="1200742"/>
          </a:xfrm>
          <a:effectLst>
            <a:outerShdw blurRad="50800" dist="38100" dir="2700000" algn="tl" rotWithShape="0">
              <a:prstClr val="black">
                <a:alpha val="40000"/>
              </a:prstClr>
            </a:outerShdw>
          </a:effectLst>
        </p:grpSpPr>
        <p:pic>
          <p:nvPicPr>
            <p:cNvPr id="15" name="Picture 11" descr="Icon&#10;&#10;Description automatically generated">
              <a:extLst>
                <a:ext uri="{FF2B5EF4-FFF2-40B4-BE49-F238E27FC236}">
                  <a16:creationId xmlns:a16="http://schemas.microsoft.com/office/drawing/2014/main" id="{549D0C55-18E1-3C46-807C-45E96B6834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87849" y="5538606"/>
              <a:ext cx="1200743" cy="1200742"/>
            </a:xfrm>
            <a:prstGeom prst="roundRect">
              <a:avLst/>
            </a:prstGeom>
            <a:solidFill>
              <a:schemeClr val="tx2">
                <a:lumMod val="20000"/>
                <a:lumOff val="80000"/>
              </a:schemeClr>
            </a:solidFill>
            <a:ln w="28575">
              <a:noFill/>
            </a:ln>
            <a:effectLst/>
          </p:spPr>
        </p:pic>
        <p:sp>
          <p:nvSpPr>
            <p:cNvPr id="16" name="Textfeld 1">
              <a:extLst>
                <a:ext uri="{FF2B5EF4-FFF2-40B4-BE49-F238E27FC236}">
                  <a16:creationId xmlns:a16="http://schemas.microsoft.com/office/drawing/2014/main" id="{39299394-6616-0449-8828-B8710593AA96}"/>
                </a:ext>
              </a:extLst>
            </p:cNvPr>
            <p:cNvSpPr txBox="1"/>
            <p:nvPr/>
          </p:nvSpPr>
          <p:spPr>
            <a:xfrm>
              <a:off x="11088170" y="6492476"/>
              <a:ext cx="800099" cy="235419"/>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85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Analyze</a:t>
              </a:r>
            </a:p>
          </p:txBody>
        </p:sp>
      </p:grpSp>
      <p:pic>
        <p:nvPicPr>
          <p:cNvPr id="20" name="Picture 50">
            <a:extLst>
              <a:ext uri="{FF2B5EF4-FFF2-40B4-BE49-F238E27FC236}">
                <a16:creationId xmlns:a16="http://schemas.microsoft.com/office/drawing/2014/main" id="{A9DE5B29-16F4-B043-A9FE-8634C5B4F7A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33958" y="2501801"/>
            <a:ext cx="2812779" cy="2810838"/>
          </a:xfrm>
          <a:prstGeom prst="ellipse">
            <a:avLst/>
          </a:prstGeom>
          <a:noFill/>
          <a:ln w="57150" cap="rnd">
            <a:solidFill>
              <a:srgbClr val="970A82"/>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2687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78497-B373-B2BB-21D9-F7BE8E98E5A1}"/>
              </a:ext>
            </a:extLst>
          </p:cNvPr>
          <p:cNvSpPr>
            <a:spLocks noGrp="1"/>
          </p:cNvSpPr>
          <p:nvPr>
            <p:ph type="title"/>
          </p:nvPr>
        </p:nvSpPr>
        <p:spPr/>
        <p:txBody>
          <a:bodyPr/>
          <a:lstStyle/>
          <a:p>
            <a:r>
              <a:rPr lang="en-US"/>
              <a:t>Customer BAPI details from cluster</a:t>
            </a:r>
          </a:p>
        </p:txBody>
      </p:sp>
      <p:pic>
        <p:nvPicPr>
          <p:cNvPr id="2" name="Picture 1">
            <a:extLst>
              <a:ext uri="{FF2B5EF4-FFF2-40B4-BE49-F238E27FC236}">
                <a16:creationId xmlns:a16="http://schemas.microsoft.com/office/drawing/2014/main" id="{D1A43BCC-A222-4F06-0C71-0F169208D29D}"/>
              </a:ext>
            </a:extLst>
          </p:cNvPr>
          <p:cNvPicPr>
            <a:picLocks noChangeAspect="1"/>
          </p:cNvPicPr>
          <p:nvPr/>
        </p:nvPicPr>
        <p:blipFill>
          <a:blip r:embed="rId2"/>
          <a:stretch>
            <a:fillRect/>
          </a:stretch>
        </p:blipFill>
        <p:spPr>
          <a:xfrm>
            <a:off x="254255" y="1255335"/>
            <a:ext cx="11436222" cy="4891397"/>
          </a:xfrm>
          <a:prstGeom prst="rect">
            <a:avLst/>
          </a:prstGeom>
        </p:spPr>
      </p:pic>
    </p:spTree>
    <p:extLst>
      <p:ext uri="{BB962C8B-B14F-4D97-AF65-F5344CB8AC3E}">
        <p14:creationId xmlns:p14="http://schemas.microsoft.com/office/powerpoint/2010/main" val="26128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24F0A71-36FD-4283-E49C-A7C84325D2B4}"/>
              </a:ext>
            </a:extLst>
          </p:cNvPr>
          <p:cNvSpPr>
            <a:spLocks noGrp="1"/>
          </p:cNvSpPr>
          <p:nvPr>
            <p:ph type="body" sz="quarter" idx="11"/>
          </p:nvPr>
        </p:nvSpPr>
        <p:spPr>
          <a:xfrm>
            <a:off x="6728237" y="1528560"/>
            <a:ext cx="5328000" cy="4716000"/>
          </a:xfrm>
        </p:spPr>
        <p:txBody>
          <a:bodyPr/>
          <a:lstStyle/>
          <a:p>
            <a:r>
              <a:rPr lang="en-US">
                <a:hlinkClick r:id="rId5"/>
              </a:rPr>
              <a:t>Fiori App library</a:t>
            </a:r>
            <a:endParaRPr lang="en-US"/>
          </a:p>
          <a:p>
            <a:r>
              <a:rPr lang="en-US">
                <a:hlinkClick r:id="rId6"/>
              </a:rPr>
              <a:t>Business API Hub</a:t>
            </a:r>
            <a:endParaRPr lang="en-US"/>
          </a:p>
          <a:p>
            <a:r>
              <a:rPr lang="en-US"/>
              <a:t>BAPI Master</a:t>
            </a:r>
          </a:p>
        </p:txBody>
      </p:sp>
      <p:sp>
        <p:nvSpPr>
          <p:cNvPr id="2" name="Title 1"/>
          <p:cNvSpPr>
            <a:spLocks noGrp="1"/>
          </p:cNvSpPr>
          <p:nvPr>
            <p:ph type="title"/>
          </p:nvPr>
        </p:nvSpPr>
        <p:spPr/>
        <p:txBody>
          <a:bodyPr/>
          <a:lstStyle/>
          <a:p>
            <a:r>
              <a:rPr lang="en-US" dirty="0"/>
              <a:t>BAPI Data model</a:t>
            </a:r>
          </a:p>
        </p:txBody>
      </p:sp>
      <p:pic>
        <p:nvPicPr>
          <p:cNvPr id="6" name="Picture 5">
            <a:extLst>
              <a:ext uri="{FF2B5EF4-FFF2-40B4-BE49-F238E27FC236}">
                <a16:creationId xmlns:a16="http://schemas.microsoft.com/office/drawing/2014/main" id="{F78E69B2-2DE9-6C6C-15DE-4A35F384A7BA}"/>
              </a:ext>
            </a:extLst>
          </p:cNvPr>
          <p:cNvPicPr>
            <a:picLocks noChangeAspect="1"/>
          </p:cNvPicPr>
          <p:nvPr/>
        </p:nvPicPr>
        <p:blipFill>
          <a:blip r:embed="rId7"/>
          <a:stretch>
            <a:fillRect/>
          </a:stretch>
        </p:blipFill>
        <p:spPr>
          <a:xfrm>
            <a:off x="504001" y="1360462"/>
            <a:ext cx="6144831" cy="4434802"/>
          </a:xfrm>
          <a:prstGeom prst="rect">
            <a:avLst/>
          </a:prstGeom>
        </p:spPr>
      </p:pic>
    </p:spTree>
    <p:custDataLst>
      <p:custData r:id="rId1"/>
      <p:custData r:id="rId2"/>
    </p:custDataLst>
    <p:extLst>
      <p:ext uri="{BB962C8B-B14F-4D97-AF65-F5344CB8AC3E}">
        <p14:creationId xmlns:p14="http://schemas.microsoft.com/office/powerpoint/2010/main" val="94883611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 Placeholder 6">
            <a:extLst>
              <a:ext uri="{FF2B5EF4-FFF2-40B4-BE49-F238E27FC236}">
                <a16:creationId xmlns:a16="http://schemas.microsoft.com/office/drawing/2014/main" id="{65FFB35E-1004-21C9-06B7-5555775641CA}"/>
              </a:ext>
            </a:extLst>
          </p:cNvPr>
          <p:cNvSpPr>
            <a:spLocks noGrp="1"/>
          </p:cNvSpPr>
          <p:nvPr>
            <p:ph type="body" sz="quarter" idx="11"/>
          </p:nvPr>
        </p:nvSpPr>
        <p:spPr>
          <a:xfrm>
            <a:off x="6362477" y="0"/>
            <a:ext cx="5832698" cy="6857999"/>
          </a:xfrm>
          <a:solidFill>
            <a:schemeClr val="tx1">
              <a:lumMod val="65000"/>
              <a:lumOff val="35000"/>
            </a:schemeClr>
          </a:solidFill>
        </p:spPr>
        <p:txBody>
          <a:bodyPr/>
          <a:lstStyle/>
          <a:p>
            <a:r>
              <a:rPr lang="en-US"/>
              <a:t> </a:t>
            </a:r>
            <a:r>
              <a:rPr lang="en-US" b="1">
                <a:solidFill>
                  <a:srgbClr val="FFC000"/>
                </a:solidFill>
              </a:rPr>
              <a:t>Insights from Cluster</a:t>
            </a:r>
            <a:endParaRPr lang="en-US"/>
          </a:p>
        </p:txBody>
      </p:sp>
      <p:sp>
        <p:nvSpPr>
          <p:cNvPr id="36" name="Text Placeholder 5">
            <a:extLst>
              <a:ext uri="{FF2B5EF4-FFF2-40B4-BE49-F238E27FC236}">
                <a16:creationId xmlns:a16="http://schemas.microsoft.com/office/drawing/2014/main" id="{3A44BBA4-FBC3-7B7E-4F07-64B4C48100C3}"/>
              </a:ext>
            </a:extLst>
          </p:cNvPr>
          <p:cNvSpPr txBox="1">
            <a:spLocks/>
          </p:cNvSpPr>
          <p:nvPr/>
        </p:nvSpPr>
        <p:spPr bwMode="gray">
          <a:xfrm>
            <a:off x="6362477" y="792980"/>
            <a:ext cx="5491672" cy="578409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solidFill>
                  <a:srgbClr val="FFC000"/>
                </a:solidFill>
              </a:rPr>
              <a:t>Custom programs corresponding to BAPI</a:t>
            </a:r>
            <a:endParaRPr lang="en-US" sz="1600" b="1" dirty="0">
              <a:solidFill>
                <a:srgbClr val="FFC000"/>
              </a:solidFill>
              <a:latin typeface="+mn-lt"/>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Identify the custom programs for each BAPI</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Count of programs in which each BAPI is implemented</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Whether the program is self contained </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How many other cluster references?</a:t>
            </a:r>
            <a:endParaRPr lang="en-US" sz="1400" dirty="0">
              <a:solidFill>
                <a:schemeClr val="bg1"/>
              </a:solidFill>
              <a:cs typeface="Arial"/>
            </a:endParaRPr>
          </a:p>
          <a:p>
            <a:pPr marL="0" lvl="1" defTabSz="1088558">
              <a:spcBef>
                <a:spcPts val="600"/>
              </a:spcBef>
              <a:buClr>
                <a:schemeClr val="accent1"/>
              </a:buClr>
              <a:buNone/>
              <a:defRPr/>
            </a:pPr>
            <a:endParaRPr lang="en-US" sz="1400">
              <a:solidFill>
                <a:schemeClr val="bg1"/>
              </a:solidFill>
            </a:endParaRPr>
          </a:p>
          <a:p>
            <a:pPr defTabSz="1088558">
              <a:spcBef>
                <a:spcPts val="600"/>
              </a:spcBef>
              <a:buClr>
                <a:schemeClr val="accent1"/>
              </a:buClr>
              <a:defRPr/>
            </a:pPr>
            <a:r>
              <a:rPr lang="en-US" sz="1400" b="1" dirty="0">
                <a:solidFill>
                  <a:srgbClr val="FFC000"/>
                </a:solidFill>
              </a:rPr>
              <a:t>Process</a:t>
            </a:r>
            <a:endParaRPr lang="en-US" sz="1400" b="1" dirty="0">
              <a:solidFill>
                <a:srgbClr val="FFC000"/>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Is it used for Read operation?</a:t>
            </a:r>
            <a:endParaRPr lang="en-US" sz="1400" dirty="0">
              <a:solidFill>
                <a:schemeClr val="bg1"/>
              </a:solidFill>
              <a:cs typeface="Arial"/>
            </a:endParaRPr>
          </a:p>
          <a:p>
            <a:pPr marL="723900" lvl="2" indent="-179705" defTabSz="1088558">
              <a:spcBef>
                <a:spcPts val="600"/>
              </a:spcBef>
              <a:buClr>
                <a:schemeClr val="accent1"/>
              </a:buClr>
              <a:buFont typeface="Wingdings" pitchFamily="2" charset="2"/>
              <a:buChar char="§"/>
              <a:defRPr/>
            </a:pPr>
            <a:r>
              <a:rPr lang="en-US" sz="1000" dirty="0">
                <a:solidFill>
                  <a:schemeClr val="bg1"/>
                </a:solidFill>
              </a:rPr>
              <a:t>After BAPI call there will not be BAPI_TRANSACTION_COMMIT</a:t>
            </a:r>
            <a:endParaRPr lang="en-US" sz="10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Is it used for CRUD operation</a:t>
            </a:r>
            <a:endParaRPr lang="en-US" sz="1400" dirty="0">
              <a:solidFill>
                <a:schemeClr val="bg1"/>
              </a:solidFill>
              <a:cs typeface="Arial"/>
            </a:endParaRPr>
          </a:p>
          <a:p>
            <a:pPr marL="723900" lvl="2" indent="-179705" defTabSz="1088558">
              <a:spcBef>
                <a:spcPts val="600"/>
              </a:spcBef>
              <a:buClr>
                <a:schemeClr val="accent1"/>
              </a:buClr>
              <a:buFont typeface="Wingdings" pitchFamily="2" charset="2"/>
              <a:buChar char="§"/>
              <a:defRPr/>
            </a:pPr>
            <a:r>
              <a:rPr lang="en-US" sz="1000" dirty="0">
                <a:solidFill>
                  <a:schemeClr val="bg1"/>
                </a:solidFill>
              </a:rPr>
              <a:t>After BAPI call there will be BAPI_TRANSACTION_COMMIT</a:t>
            </a:r>
            <a:endParaRPr lang="en-US" sz="10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Is the custom program calls File upload function</a:t>
            </a:r>
            <a:endParaRPr lang="en-US" sz="1400" dirty="0">
              <a:solidFill>
                <a:schemeClr val="bg1"/>
              </a:solidFill>
              <a:cs typeface="Arial"/>
            </a:endParaRPr>
          </a:p>
          <a:p>
            <a:pPr marL="723900" lvl="2" indent="-179705" defTabSz="1088558">
              <a:spcBef>
                <a:spcPts val="600"/>
              </a:spcBef>
              <a:buClr>
                <a:schemeClr val="accent1"/>
              </a:buClr>
              <a:buFont typeface="Wingdings" pitchFamily="2" charset="2"/>
              <a:buChar char="§"/>
              <a:defRPr/>
            </a:pPr>
            <a:r>
              <a:rPr lang="en-US" sz="1000" dirty="0">
                <a:solidFill>
                  <a:schemeClr val="bg1"/>
                </a:solidFill>
              </a:rPr>
              <a:t>Excel file upload could mean mass creation of transactions</a:t>
            </a:r>
            <a:endParaRPr lang="en-US" sz="10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Is the BAPI call is RFC or internal call?</a:t>
            </a:r>
            <a:endParaRPr lang="en-US" sz="1400" dirty="0">
              <a:solidFill>
                <a:schemeClr val="bg1"/>
              </a:solidFill>
              <a:cs typeface="Arial"/>
            </a:endParaRPr>
          </a:p>
          <a:p>
            <a:pPr marL="723900" lvl="2" indent="-179705" defTabSz="1088558">
              <a:spcBef>
                <a:spcPts val="600"/>
              </a:spcBef>
              <a:buClr>
                <a:schemeClr val="accent1"/>
              </a:buClr>
              <a:buFont typeface="Wingdings" pitchFamily="2" charset="2"/>
              <a:buChar char="§"/>
              <a:defRPr/>
            </a:pPr>
            <a:r>
              <a:rPr lang="en-US" sz="1000" dirty="0">
                <a:solidFill>
                  <a:schemeClr val="bg1"/>
                </a:solidFill>
              </a:rPr>
              <a:t>Relevant to determine what type of modernization can be chosen</a:t>
            </a:r>
            <a:endParaRPr lang="en-US" sz="10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How many function modules and methods referenced from custom program? and their centrality measures</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cs typeface="Arial"/>
              </a:rPr>
              <a:t>Mass creation of business objects</a:t>
            </a:r>
          </a:p>
          <a:p>
            <a:pPr defTabSz="1088558">
              <a:spcBef>
                <a:spcPts val="600"/>
              </a:spcBef>
              <a:buClr>
                <a:schemeClr val="accent1"/>
              </a:buClr>
              <a:defRPr/>
            </a:pPr>
            <a:endParaRPr lang="en-US" sz="1400" b="1">
              <a:solidFill>
                <a:srgbClr val="FFC000"/>
              </a:solidFill>
            </a:endParaRPr>
          </a:p>
          <a:p>
            <a:pPr defTabSz="1088558">
              <a:spcBef>
                <a:spcPts val="600"/>
              </a:spcBef>
              <a:buClr>
                <a:schemeClr val="accent1"/>
              </a:buClr>
              <a:defRPr/>
            </a:pPr>
            <a:r>
              <a:rPr lang="en-US" sz="1400" b="1" dirty="0">
                <a:solidFill>
                  <a:srgbClr val="FFC000"/>
                </a:solidFill>
              </a:rPr>
              <a:t>Custom tables</a:t>
            </a:r>
            <a:endParaRPr lang="en-US" sz="1400" b="1" dirty="0">
              <a:solidFill>
                <a:srgbClr val="FFC000"/>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May be there are custom rules implemented</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Customization data</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endParaRPr lang="en-US" sz="1400">
              <a:cs typeface="Arial"/>
            </a:endParaRPr>
          </a:p>
        </p:txBody>
      </p:sp>
      <p:pic>
        <p:nvPicPr>
          <p:cNvPr id="2" name="Picture 1">
            <a:extLst>
              <a:ext uri="{FF2B5EF4-FFF2-40B4-BE49-F238E27FC236}">
                <a16:creationId xmlns:a16="http://schemas.microsoft.com/office/drawing/2014/main" id="{E4CEFDD6-28E1-7720-91B0-4EDB513F8947}"/>
              </a:ext>
            </a:extLst>
          </p:cNvPr>
          <p:cNvPicPr>
            <a:picLocks noChangeAspect="1"/>
          </p:cNvPicPr>
          <p:nvPr/>
        </p:nvPicPr>
        <p:blipFill>
          <a:blip r:embed="rId5"/>
          <a:stretch>
            <a:fillRect/>
          </a:stretch>
        </p:blipFill>
        <p:spPr>
          <a:xfrm>
            <a:off x="145231" y="1266885"/>
            <a:ext cx="6078512" cy="3561148"/>
          </a:xfrm>
          <a:prstGeom prst="rect">
            <a:avLst/>
          </a:prstGeom>
        </p:spPr>
      </p:pic>
      <p:sp>
        <p:nvSpPr>
          <p:cNvPr id="13" name="Text Placeholder 5">
            <a:extLst>
              <a:ext uri="{FF2B5EF4-FFF2-40B4-BE49-F238E27FC236}">
                <a16:creationId xmlns:a16="http://schemas.microsoft.com/office/drawing/2014/main" id="{018F31B0-411D-D7D2-034E-C78CBB91B184}"/>
              </a:ext>
            </a:extLst>
          </p:cNvPr>
          <p:cNvSpPr txBox="1">
            <a:spLocks/>
          </p:cNvSpPr>
          <p:nvPr/>
        </p:nvSpPr>
        <p:spPr bwMode="gray">
          <a:xfrm>
            <a:off x="341026" y="4992624"/>
            <a:ext cx="5491672" cy="1358363"/>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solidFill>
                  <a:srgbClr val="FFC000"/>
                </a:solidFill>
              </a:rPr>
              <a:t>Missing in cluster</a:t>
            </a:r>
            <a:endParaRPr lang="en-US" sz="1600" b="1">
              <a:solidFill>
                <a:srgbClr val="FFC000"/>
              </a:solidFill>
              <a:latin typeface="+mn-lt"/>
            </a:endParaRPr>
          </a:p>
          <a:p>
            <a:pPr marL="179964" lvl="1" indent="-179964" defTabSz="1088558">
              <a:spcBef>
                <a:spcPts val="600"/>
              </a:spcBef>
              <a:buClr>
                <a:schemeClr val="accent1"/>
              </a:buClr>
              <a:buFont typeface="Wingdings" pitchFamily="2" charset="2"/>
              <a:buChar char="§"/>
              <a:defRPr/>
            </a:pPr>
            <a:r>
              <a:rPr lang="en-US" sz="1400"/>
              <a:t>Data provider with custom program view</a:t>
            </a:r>
          </a:p>
          <a:p>
            <a:pPr marL="179964" lvl="1" indent="-179964" defTabSz="1088558">
              <a:spcBef>
                <a:spcPts val="600"/>
              </a:spcBef>
              <a:buClr>
                <a:schemeClr val="accent1"/>
              </a:buClr>
              <a:buFont typeface="Wingdings" pitchFamily="2" charset="2"/>
              <a:buChar char="§"/>
              <a:defRPr/>
            </a:pPr>
            <a:r>
              <a:rPr lang="en-US" sz="1400"/>
              <a:t>Answers to process section</a:t>
            </a:r>
          </a:p>
          <a:p>
            <a:pPr marL="179964" lvl="1" indent="-179964" defTabSz="1088558">
              <a:spcBef>
                <a:spcPts val="600"/>
              </a:spcBef>
              <a:buClr>
                <a:schemeClr val="accent1"/>
              </a:buClr>
              <a:buFont typeface="Wingdings" pitchFamily="2" charset="2"/>
              <a:buChar char="§"/>
              <a:defRPr/>
            </a:pPr>
            <a:r>
              <a:rPr lang="en-US" sz="1400"/>
              <a:t>Whether custom table is used</a:t>
            </a:r>
          </a:p>
          <a:p>
            <a:pPr marL="179964" lvl="1" indent="-179964" defTabSz="1088558">
              <a:spcBef>
                <a:spcPts val="600"/>
              </a:spcBef>
              <a:buClr>
                <a:schemeClr val="accent1"/>
              </a:buClr>
              <a:buFont typeface="Wingdings" pitchFamily="2" charset="2"/>
              <a:buChar char="§"/>
              <a:defRPr/>
            </a:pPr>
            <a:r>
              <a:rPr lang="en-US" sz="1400"/>
              <a:t>Need to integrate API &amp; BAPI Master</a:t>
            </a:r>
          </a:p>
          <a:p>
            <a:pPr marL="179964" lvl="1" indent="-179964" defTabSz="1088558">
              <a:spcBef>
                <a:spcPts val="600"/>
              </a:spcBef>
              <a:buClr>
                <a:schemeClr val="accent1"/>
              </a:buClr>
              <a:buFont typeface="Wingdings" pitchFamily="2" charset="2"/>
              <a:buChar char="§"/>
              <a:defRPr/>
            </a:pPr>
            <a:endParaRPr lang="en-US" sz="1400"/>
          </a:p>
        </p:txBody>
      </p:sp>
    </p:spTree>
    <p:custDataLst>
      <p:custData r:id="rId1"/>
      <p:custData r:id="rId2"/>
    </p:custDataLst>
    <p:extLst>
      <p:ext uri="{BB962C8B-B14F-4D97-AF65-F5344CB8AC3E}">
        <p14:creationId xmlns:p14="http://schemas.microsoft.com/office/powerpoint/2010/main" val="203340634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pic>
        <p:nvPicPr>
          <p:cNvPr id="3" name="Picture 2">
            <a:extLst>
              <a:ext uri="{FF2B5EF4-FFF2-40B4-BE49-F238E27FC236}">
                <a16:creationId xmlns:a16="http://schemas.microsoft.com/office/drawing/2014/main" id="{9960F8C1-17A1-9ABE-5B6E-E7B380F7CCC5}"/>
              </a:ext>
            </a:extLst>
          </p:cNvPr>
          <p:cNvPicPr>
            <a:picLocks noChangeAspect="1"/>
          </p:cNvPicPr>
          <p:nvPr/>
        </p:nvPicPr>
        <p:blipFill>
          <a:blip r:embed="rId5"/>
          <a:stretch>
            <a:fillRect/>
          </a:stretch>
        </p:blipFill>
        <p:spPr>
          <a:xfrm>
            <a:off x="180901" y="921045"/>
            <a:ext cx="10772444" cy="5565662"/>
          </a:xfrm>
          <a:prstGeom prst="rect">
            <a:avLst/>
          </a:prstGeom>
        </p:spPr>
      </p:pic>
      <p:sp>
        <p:nvSpPr>
          <p:cNvPr id="6" name="TextBox 5">
            <a:extLst>
              <a:ext uri="{FF2B5EF4-FFF2-40B4-BE49-F238E27FC236}">
                <a16:creationId xmlns:a16="http://schemas.microsoft.com/office/drawing/2014/main" id="{CBB72C08-4A18-BC15-9B83-839A78AF13EB}"/>
              </a:ext>
            </a:extLst>
          </p:cNvPr>
          <p:cNvSpPr txBox="1"/>
          <p:nvPr/>
        </p:nvSpPr>
        <p:spPr>
          <a:xfrm>
            <a:off x="9659566" y="371293"/>
            <a:ext cx="198772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Z2A Cluster: 10653</a:t>
            </a:r>
          </a:p>
        </p:txBody>
      </p:sp>
      <p:sp>
        <p:nvSpPr>
          <p:cNvPr id="11" name="Title 1">
            <a:extLst>
              <a:ext uri="{FF2B5EF4-FFF2-40B4-BE49-F238E27FC236}">
                <a16:creationId xmlns:a16="http://schemas.microsoft.com/office/drawing/2014/main" id="{AED6CF82-9F5E-2D69-3377-19EC09BB96D5}"/>
              </a:ext>
            </a:extLst>
          </p:cNvPr>
          <p:cNvSpPr>
            <a:spLocks noGrp="1"/>
          </p:cNvSpPr>
          <p:nvPr>
            <p:ph type="title"/>
          </p:nvPr>
        </p:nvSpPr>
        <p:spPr>
          <a:xfrm>
            <a:off x="289992" y="371293"/>
            <a:ext cx="11186476" cy="369332"/>
          </a:xfrm>
        </p:spPr>
        <p:txBody>
          <a:bodyPr/>
          <a:lstStyle/>
          <a:p>
            <a:r>
              <a:rPr lang="en-US" dirty="0"/>
              <a:t>Account Document posting Interface – Pattern 1</a:t>
            </a:r>
          </a:p>
        </p:txBody>
      </p:sp>
    </p:spTree>
    <p:custDataLst>
      <p:custData r:id="rId1"/>
      <p:custData r:id="rId2"/>
    </p:custDataLst>
    <p:extLst>
      <p:ext uri="{BB962C8B-B14F-4D97-AF65-F5344CB8AC3E}">
        <p14:creationId xmlns:p14="http://schemas.microsoft.com/office/powerpoint/2010/main" val="91537537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pic>
        <p:nvPicPr>
          <p:cNvPr id="2" name="Picture 1">
            <a:extLst>
              <a:ext uri="{FF2B5EF4-FFF2-40B4-BE49-F238E27FC236}">
                <a16:creationId xmlns:a16="http://schemas.microsoft.com/office/drawing/2014/main" id="{7EF1C6DD-730E-F26E-2127-B6BD74183CC6}"/>
              </a:ext>
            </a:extLst>
          </p:cNvPr>
          <p:cNvPicPr>
            <a:picLocks noChangeAspect="1"/>
          </p:cNvPicPr>
          <p:nvPr/>
        </p:nvPicPr>
        <p:blipFill>
          <a:blip r:embed="rId5"/>
          <a:stretch>
            <a:fillRect/>
          </a:stretch>
        </p:blipFill>
        <p:spPr>
          <a:xfrm>
            <a:off x="505839" y="1122188"/>
            <a:ext cx="10074544" cy="5227626"/>
          </a:xfrm>
          <a:prstGeom prst="rect">
            <a:avLst/>
          </a:prstGeom>
        </p:spPr>
      </p:pic>
      <p:sp>
        <p:nvSpPr>
          <p:cNvPr id="7" name="TextBox 6">
            <a:extLst>
              <a:ext uri="{FF2B5EF4-FFF2-40B4-BE49-F238E27FC236}">
                <a16:creationId xmlns:a16="http://schemas.microsoft.com/office/drawing/2014/main" id="{BBE1F42F-147B-B725-24C3-051B03AA6389}"/>
              </a:ext>
            </a:extLst>
          </p:cNvPr>
          <p:cNvSpPr txBox="1"/>
          <p:nvPr/>
        </p:nvSpPr>
        <p:spPr>
          <a:xfrm>
            <a:off x="9659566" y="371293"/>
            <a:ext cx="198772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Z2A Cluster: 10653</a:t>
            </a:r>
          </a:p>
        </p:txBody>
      </p:sp>
      <p:sp>
        <p:nvSpPr>
          <p:cNvPr id="8" name="Title 1">
            <a:extLst>
              <a:ext uri="{FF2B5EF4-FFF2-40B4-BE49-F238E27FC236}">
                <a16:creationId xmlns:a16="http://schemas.microsoft.com/office/drawing/2014/main" id="{7665BAF1-DE84-E331-2E1F-8079FDFC4293}"/>
              </a:ext>
            </a:extLst>
          </p:cNvPr>
          <p:cNvSpPr>
            <a:spLocks noGrp="1"/>
          </p:cNvSpPr>
          <p:nvPr>
            <p:ph type="title"/>
          </p:nvPr>
        </p:nvSpPr>
        <p:spPr>
          <a:xfrm>
            <a:off x="289992" y="371293"/>
            <a:ext cx="11186476" cy="369332"/>
          </a:xfrm>
        </p:spPr>
        <p:txBody>
          <a:bodyPr/>
          <a:lstStyle/>
          <a:p>
            <a:r>
              <a:rPr lang="en-US" dirty="0"/>
              <a:t>Account Document posting with BAPI - Pattern 2</a:t>
            </a:r>
          </a:p>
        </p:txBody>
      </p:sp>
    </p:spTree>
    <p:custDataLst>
      <p:custData r:id="rId1"/>
      <p:custData r:id="rId2"/>
    </p:custDataLst>
    <p:extLst>
      <p:ext uri="{BB962C8B-B14F-4D97-AF65-F5344CB8AC3E}">
        <p14:creationId xmlns:p14="http://schemas.microsoft.com/office/powerpoint/2010/main" val="254062695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pic>
        <p:nvPicPr>
          <p:cNvPr id="3" name="Picture 2">
            <a:extLst>
              <a:ext uri="{FF2B5EF4-FFF2-40B4-BE49-F238E27FC236}">
                <a16:creationId xmlns:a16="http://schemas.microsoft.com/office/drawing/2014/main" id="{E03C93D4-955E-BEBB-3FE7-903432B76CF6}"/>
              </a:ext>
            </a:extLst>
          </p:cNvPr>
          <p:cNvPicPr>
            <a:picLocks noChangeAspect="1"/>
          </p:cNvPicPr>
          <p:nvPr/>
        </p:nvPicPr>
        <p:blipFill>
          <a:blip r:embed="rId5"/>
          <a:stretch>
            <a:fillRect/>
          </a:stretch>
        </p:blipFill>
        <p:spPr>
          <a:xfrm>
            <a:off x="0" y="2370673"/>
            <a:ext cx="12195175" cy="3779031"/>
          </a:xfrm>
          <a:prstGeom prst="rect">
            <a:avLst/>
          </a:prstGeom>
        </p:spPr>
      </p:pic>
      <p:sp>
        <p:nvSpPr>
          <p:cNvPr id="7" name="TextBox 6">
            <a:extLst>
              <a:ext uri="{FF2B5EF4-FFF2-40B4-BE49-F238E27FC236}">
                <a16:creationId xmlns:a16="http://schemas.microsoft.com/office/drawing/2014/main" id="{6CBDE4DB-6A19-BF75-DC0E-365F0EFAEF0A}"/>
              </a:ext>
            </a:extLst>
          </p:cNvPr>
          <p:cNvSpPr txBox="1"/>
          <p:nvPr/>
        </p:nvSpPr>
        <p:spPr>
          <a:xfrm>
            <a:off x="9659566" y="371293"/>
            <a:ext cx="198772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Z2A Cluster: 10653</a:t>
            </a:r>
          </a:p>
        </p:txBody>
      </p:sp>
      <p:sp>
        <p:nvSpPr>
          <p:cNvPr id="8" name="Title 1">
            <a:extLst>
              <a:ext uri="{FF2B5EF4-FFF2-40B4-BE49-F238E27FC236}">
                <a16:creationId xmlns:a16="http://schemas.microsoft.com/office/drawing/2014/main" id="{7EFB10FE-215E-307A-8DD9-71A1753BEA85}"/>
              </a:ext>
            </a:extLst>
          </p:cNvPr>
          <p:cNvSpPr>
            <a:spLocks noGrp="1"/>
          </p:cNvSpPr>
          <p:nvPr>
            <p:ph type="title"/>
          </p:nvPr>
        </p:nvSpPr>
        <p:spPr>
          <a:xfrm>
            <a:off x="289992" y="371293"/>
            <a:ext cx="11186476" cy="369332"/>
          </a:xfrm>
        </p:spPr>
        <p:txBody>
          <a:bodyPr/>
          <a:lstStyle/>
          <a:p>
            <a:r>
              <a:rPr lang="en-US" dirty="0"/>
              <a:t>File upload – Pattern 3</a:t>
            </a:r>
          </a:p>
        </p:txBody>
      </p:sp>
    </p:spTree>
    <p:custDataLst>
      <p:custData r:id="rId1"/>
      <p:custData r:id="rId2"/>
    </p:custDataLst>
    <p:extLst>
      <p:ext uri="{BB962C8B-B14F-4D97-AF65-F5344CB8AC3E}">
        <p14:creationId xmlns:p14="http://schemas.microsoft.com/office/powerpoint/2010/main" val="19590805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BDE4DB-6A19-BF75-DC0E-365F0EFAEF0A}"/>
              </a:ext>
            </a:extLst>
          </p:cNvPr>
          <p:cNvSpPr txBox="1"/>
          <p:nvPr/>
        </p:nvSpPr>
        <p:spPr>
          <a:xfrm>
            <a:off x="9659566" y="371293"/>
            <a:ext cx="198772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Z2A Cluster: 10653</a:t>
            </a:r>
          </a:p>
        </p:txBody>
      </p:sp>
      <p:sp>
        <p:nvSpPr>
          <p:cNvPr id="8" name="Title 1">
            <a:extLst>
              <a:ext uri="{FF2B5EF4-FFF2-40B4-BE49-F238E27FC236}">
                <a16:creationId xmlns:a16="http://schemas.microsoft.com/office/drawing/2014/main" id="{7EFB10FE-215E-307A-8DD9-71A1753BEA85}"/>
              </a:ext>
            </a:extLst>
          </p:cNvPr>
          <p:cNvSpPr>
            <a:spLocks noGrp="1"/>
          </p:cNvSpPr>
          <p:nvPr>
            <p:ph type="title"/>
          </p:nvPr>
        </p:nvSpPr>
        <p:spPr>
          <a:xfrm>
            <a:off x="289992" y="371293"/>
            <a:ext cx="11186476" cy="369332"/>
          </a:xfrm>
        </p:spPr>
        <p:txBody>
          <a:bodyPr/>
          <a:lstStyle/>
          <a:p>
            <a:r>
              <a:rPr lang="en-US" dirty="0"/>
              <a:t>Transformation option</a:t>
            </a:r>
          </a:p>
        </p:txBody>
      </p:sp>
      <p:pic>
        <p:nvPicPr>
          <p:cNvPr id="2" name="Picture 1">
            <a:extLst>
              <a:ext uri="{FF2B5EF4-FFF2-40B4-BE49-F238E27FC236}">
                <a16:creationId xmlns:a16="http://schemas.microsoft.com/office/drawing/2014/main" id="{9F3EF0F0-4970-DE9A-647C-6F8B653D49BC}"/>
              </a:ext>
            </a:extLst>
          </p:cNvPr>
          <p:cNvPicPr>
            <a:picLocks noChangeAspect="1"/>
          </p:cNvPicPr>
          <p:nvPr/>
        </p:nvPicPr>
        <p:blipFill>
          <a:blip r:embed="rId5"/>
          <a:stretch>
            <a:fillRect/>
          </a:stretch>
        </p:blipFill>
        <p:spPr>
          <a:xfrm>
            <a:off x="289992" y="770649"/>
            <a:ext cx="10774936" cy="5316702"/>
          </a:xfrm>
          <a:prstGeom prst="rect">
            <a:avLst/>
          </a:prstGeom>
        </p:spPr>
      </p:pic>
      <p:sp>
        <p:nvSpPr>
          <p:cNvPr id="4" name="Rectangle 3">
            <a:extLst>
              <a:ext uri="{FF2B5EF4-FFF2-40B4-BE49-F238E27FC236}">
                <a16:creationId xmlns:a16="http://schemas.microsoft.com/office/drawing/2014/main" id="{6EFAE430-7B4B-3642-DD77-9719357E562A}"/>
              </a:ext>
            </a:extLst>
          </p:cNvPr>
          <p:cNvSpPr/>
          <p:nvPr/>
        </p:nvSpPr>
        <p:spPr>
          <a:xfrm>
            <a:off x="504349" y="6197816"/>
            <a:ext cx="10346221" cy="276999"/>
          </a:xfrm>
          <a:prstGeom prst="rect">
            <a:avLst/>
          </a:prstGeom>
        </p:spPr>
        <p:txBody>
          <a:bodyPr wrap="square">
            <a:spAutoFit/>
          </a:bodyPr>
          <a:lstStyle/>
          <a:p>
            <a:r>
              <a:rPr lang="en-US" sz="1200" dirty="0">
                <a:hlinkClick r:id="rId6"/>
              </a:rPr>
              <a:t>Discovery center article</a:t>
            </a:r>
            <a:endParaRPr lang="en-US" sz="1200" dirty="0"/>
          </a:p>
        </p:txBody>
      </p:sp>
    </p:spTree>
    <p:custDataLst>
      <p:custData r:id="rId1"/>
      <p:custData r:id="rId2"/>
    </p:custDataLst>
    <p:extLst>
      <p:ext uri="{BB962C8B-B14F-4D97-AF65-F5344CB8AC3E}">
        <p14:creationId xmlns:p14="http://schemas.microsoft.com/office/powerpoint/2010/main" val="32261583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Box 6">
            <a:extLst>
              <a:ext uri="{FF2B5EF4-FFF2-40B4-BE49-F238E27FC236}">
                <a16:creationId xmlns:a16="http://schemas.microsoft.com/office/drawing/2014/main" id="{6CBDE4DB-6A19-BF75-DC0E-365F0EFAEF0A}"/>
              </a:ext>
            </a:extLst>
          </p:cNvPr>
          <p:cNvSpPr txBox="1"/>
          <p:nvPr/>
        </p:nvSpPr>
        <p:spPr>
          <a:xfrm>
            <a:off x="9659566" y="371293"/>
            <a:ext cx="198772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Z2A Cluster: 10653</a:t>
            </a:r>
          </a:p>
        </p:txBody>
      </p:sp>
      <p:sp>
        <p:nvSpPr>
          <p:cNvPr id="8" name="Title 1">
            <a:extLst>
              <a:ext uri="{FF2B5EF4-FFF2-40B4-BE49-F238E27FC236}">
                <a16:creationId xmlns:a16="http://schemas.microsoft.com/office/drawing/2014/main" id="{7EFB10FE-215E-307A-8DD9-71A1753BEA85}"/>
              </a:ext>
            </a:extLst>
          </p:cNvPr>
          <p:cNvSpPr>
            <a:spLocks noGrp="1"/>
          </p:cNvSpPr>
          <p:nvPr>
            <p:ph type="title"/>
          </p:nvPr>
        </p:nvSpPr>
        <p:spPr>
          <a:xfrm>
            <a:off x="289992" y="371293"/>
            <a:ext cx="11186476" cy="369332"/>
          </a:xfrm>
        </p:spPr>
        <p:txBody>
          <a:bodyPr/>
          <a:lstStyle/>
          <a:p>
            <a:r>
              <a:rPr lang="en-US" dirty="0"/>
              <a:t>ALV Pattern– Pattern 4</a:t>
            </a:r>
          </a:p>
        </p:txBody>
      </p:sp>
      <p:pic>
        <p:nvPicPr>
          <p:cNvPr id="2" name="Picture 1">
            <a:extLst>
              <a:ext uri="{FF2B5EF4-FFF2-40B4-BE49-F238E27FC236}">
                <a16:creationId xmlns:a16="http://schemas.microsoft.com/office/drawing/2014/main" id="{7807A933-B31D-6BE3-5991-85DEFEED7379}"/>
              </a:ext>
            </a:extLst>
          </p:cNvPr>
          <p:cNvPicPr>
            <a:picLocks noChangeAspect="1"/>
          </p:cNvPicPr>
          <p:nvPr/>
        </p:nvPicPr>
        <p:blipFill>
          <a:blip r:embed="rId5"/>
          <a:stretch>
            <a:fillRect/>
          </a:stretch>
        </p:blipFill>
        <p:spPr>
          <a:xfrm>
            <a:off x="289992" y="940711"/>
            <a:ext cx="9627072" cy="4951996"/>
          </a:xfrm>
          <a:prstGeom prst="rect">
            <a:avLst/>
          </a:prstGeom>
        </p:spPr>
      </p:pic>
    </p:spTree>
    <p:custDataLst>
      <p:custData r:id="rId1"/>
      <p:custData r:id="rId2"/>
    </p:custDataLst>
    <p:extLst>
      <p:ext uri="{BB962C8B-B14F-4D97-AF65-F5344CB8AC3E}">
        <p14:creationId xmlns:p14="http://schemas.microsoft.com/office/powerpoint/2010/main" val="41054388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Box 6">
            <a:extLst>
              <a:ext uri="{FF2B5EF4-FFF2-40B4-BE49-F238E27FC236}">
                <a16:creationId xmlns:a16="http://schemas.microsoft.com/office/drawing/2014/main" id="{6CBDE4DB-6A19-BF75-DC0E-365F0EFAEF0A}"/>
              </a:ext>
            </a:extLst>
          </p:cNvPr>
          <p:cNvSpPr txBox="1"/>
          <p:nvPr/>
        </p:nvSpPr>
        <p:spPr>
          <a:xfrm>
            <a:off x="9659566" y="371293"/>
            <a:ext cx="198772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Z2A Cluster: 10653</a:t>
            </a:r>
          </a:p>
        </p:txBody>
      </p:sp>
      <p:sp>
        <p:nvSpPr>
          <p:cNvPr id="8" name="Title 1">
            <a:extLst>
              <a:ext uri="{FF2B5EF4-FFF2-40B4-BE49-F238E27FC236}">
                <a16:creationId xmlns:a16="http://schemas.microsoft.com/office/drawing/2014/main" id="{7EFB10FE-215E-307A-8DD9-71A1753BEA85}"/>
              </a:ext>
            </a:extLst>
          </p:cNvPr>
          <p:cNvSpPr>
            <a:spLocks noGrp="1"/>
          </p:cNvSpPr>
          <p:nvPr>
            <p:ph type="title"/>
          </p:nvPr>
        </p:nvSpPr>
        <p:spPr>
          <a:xfrm>
            <a:off x="289992" y="371293"/>
            <a:ext cx="11186476" cy="369332"/>
          </a:xfrm>
        </p:spPr>
        <p:txBody>
          <a:bodyPr/>
          <a:lstStyle/>
          <a:p>
            <a:r>
              <a:rPr lang="en-US" dirty="0"/>
              <a:t>ALV Pattern– Pattern 4</a:t>
            </a:r>
          </a:p>
        </p:txBody>
      </p:sp>
      <p:pic>
        <p:nvPicPr>
          <p:cNvPr id="3" name="Picture 2">
            <a:extLst>
              <a:ext uri="{FF2B5EF4-FFF2-40B4-BE49-F238E27FC236}">
                <a16:creationId xmlns:a16="http://schemas.microsoft.com/office/drawing/2014/main" id="{6080276B-570E-8DF0-6969-92CEFA9BE493}"/>
              </a:ext>
            </a:extLst>
          </p:cNvPr>
          <p:cNvPicPr>
            <a:picLocks noChangeAspect="1"/>
          </p:cNvPicPr>
          <p:nvPr/>
        </p:nvPicPr>
        <p:blipFill>
          <a:blip r:embed="rId5"/>
          <a:stretch>
            <a:fillRect/>
          </a:stretch>
        </p:blipFill>
        <p:spPr>
          <a:xfrm>
            <a:off x="584930" y="859664"/>
            <a:ext cx="10679699" cy="5484333"/>
          </a:xfrm>
          <a:prstGeom prst="rect">
            <a:avLst/>
          </a:prstGeom>
        </p:spPr>
      </p:pic>
    </p:spTree>
    <p:custDataLst>
      <p:custData r:id="rId1"/>
      <p:custData r:id="rId2"/>
    </p:custDataLst>
    <p:extLst>
      <p:ext uri="{BB962C8B-B14F-4D97-AF65-F5344CB8AC3E}">
        <p14:creationId xmlns:p14="http://schemas.microsoft.com/office/powerpoint/2010/main" val="338337801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7E5A6566-24B4-4766-8C9F-476842D50ED5}"/>
              </a:ext>
            </a:extLst>
          </p:cNvPr>
          <p:cNvSpPr txBox="1">
            <a:spLocks/>
          </p:cNvSpPr>
          <p:nvPr/>
        </p:nvSpPr>
        <p:spPr bwMode="black">
          <a:xfrm>
            <a:off x="513050" y="503185"/>
            <a:ext cx="11168379" cy="368691"/>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defTabSz="1086816">
              <a:defRPr/>
            </a:pPr>
            <a:r>
              <a:rPr lang="en-US" sz="2396">
                <a:solidFill>
                  <a:srgbClr val="000000"/>
                </a:solidFill>
                <a:latin typeface="Arial"/>
              </a:rPr>
              <a:t>Extension Tasks for Presentation Tier</a:t>
            </a:r>
            <a:endParaRPr lang="de-DE" sz="2396" b="0">
              <a:solidFill>
                <a:srgbClr val="000000"/>
              </a:solidFill>
              <a:latin typeface="Arial"/>
            </a:endParaRPr>
          </a:p>
        </p:txBody>
      </p:sp>
      <p:graphicFrame>
        <p:nvGraphicFramePr>
          <p:cNvPr id="49" name="Table 48">
            <a:extLst>
              <a:ext uri="{FF2B5EF4-FFF2-40B4-BE49-F238E27FC236}">
                <a16:creationId xmlns:a16="http://schemas.microsoft.com/office/drawing/2014/main" id="{A68DCEA1-EF45-AF44-8F21-CBA8F7FC73EE}"/>
              </a:ext>
            </a:extLst>
          </p:cNvPr>
          <p:cNvGraphicFramePr>
            <a:graphicFrameLocks noGrp="1"/>
          </p:cNvGraphicFramePr>
          <p:nvPr>
            <p:extLst>
              <p:ext uri="{D42A27DB-BD31-4B8C-83A1-F6EECF244321}">
                <p14:modId xmlns:p14="http://schemas.microsoft.com/office/powerpoint/2010/main" val="200274466"/>
              </p:ext>
            </p:extLst>
          </p:nvPr>
        </p:nvGraphicFramePr>
        <p:xfrm>
          <a:off x="513051" y="1619250"/>
          <a:ext cx="11177300" cy="3933566"/>
        </p:xfrm>
        <a:graphic>
          <a:graphicData uri="http://schemas.openxmlformats.org/drawingml/2006/table">
            <a:tbl>
              <a:tblPr firstRow="1" bandRow="1"/>
              <a:tblGrid>
                <a:gridCol w="654392">
                  <a:extLst>
                    <a:ext uri="{9D8B030D-6E8A-4147-A177-3AD203B41FA5}">
                      <a16:colId xmlns:a16="http://schemas.microsoft.com/office/drawing/2014/main" val="20000"/>
                    </a:ext>
                  </a:extLst>
                </a:gridCol>
                <a:gridCol w="2490216">
                  <a:extLst>
                    <a:ext uri="{9D8B030D-6E8A-4147-A177-3AD203B41FA5}">
                      <a16:colId xmlns:a16="http://schemas.microsoft.com/office/drawing/2014/main" val="20001"/>
                    </a:ext>
                  </a:extLst>
                </a:gridCol>
                <a:gridCol w="8032692">
                  <a:extLst>
                    <a:ext uri="{9D8B030D-6E8A-4147-A177-3AD203B41FA5}">
                      <a16:colId xmlns:a16="http://schemas.microsoft.com/office/drawing/2014/main" val="20002"/>
                    </a:ext>
                  </a:extLst>
                </a:gridCol>
              </a:tblGrid>
              <a:tr h="511894">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l"/>
                      <a:r>
                        <a:rPr lang="en-US" sz="1200" b="1" noProof="0">
                          <a:solidFill>
                            <a:schemeClr val="bg1"/>
                          </a:solidFill>
                        </a:rPr>
                        <a:t>ID</a:t>
                      </a:r>
                    </a:p>
                  </a:txBody>
                  <a:tcPr marL="71884" marR="91292"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B"/>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l"/>
                      <a:r>
                        <a:rPr lang="en-US" sz="1200" b="1" noProof="0">
                          <a:solidFill>
                            <a:schemeClr val="bg1"/>
                          </a:solidFill>
                        </a:rPr>
                        <a:t>Pattern</a:t>
                      </a:r>
                    </a:p>
                  </a:txBody>
                  <a:tcPr marL="91292" marR="91292"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B"/>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l"/>
                      <a:r>
                        <a:rPr lang="en-US" sz="1200" b="1" noProof="0">
                          <a:solidFill>
                            <a:schemeClr val="bg1"/>
                          </a:solidFill>
                        </a:rPr>
                        <a:t>Modernization options (High level)</a:t>
                      </a:r>
                    </a:p>
                  </a:txBody>
                  <a:tcPr marL="91292" marR="91292"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B"/>
                    </a:solidFill>
                  </a:tcPr>
                </a:tc>
                <a:extLst>
                  <a:ext uri="{0D108BD9-81ED-4DB2-BD59-A6C34878D82A}">
                    <a16:rowId xmlns:a16="http://schemas.microsoft.com/office/drawing/2014/main" val="10000"/>
                  </a:ext>
                </a:extLst>
              </a:tr>
              <a:tr h="350036">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0" i="0" kern="1200">
                          <a:solidFill>
                            <a:schemeClr val="tx1"/>
                          </a:solidFill>
                          <a:effectLst/>
                          <a:latin typeface="Arial"/>
                          <a:ea typeface="+mn-ea"/>
                          <a:cs typeface="+mn-cs"/>
                        </a:rPr>
                        <a:t>1</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0" indent="0" algn="l">
                        <a:buFont typeface="Arial" panose="020B0604020202020204" pitchFamily="34" charset="0"/>
                        <a:buNone/>
                      </a:pPr>
                      <a:r>
                        <a:rPr lang="en-US" sz="1200" noProof="0">
                          <a:latin typeface="Arial" panose="020B0604020202020204" pitchFamily="34" charset="0"/>
                          <a:cs typeface="Arial" panose="020B0604020202020204" pitchFamily="34" charset="0"/>
                        </a:rPr>
                        <a:t>Implicit Enhancements</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0" indent="0" algn="l">
                        <a:buFont typeface="Arial" panose="020B0604020202020204" pitchFamily="34" charset="0"/>
                        <a:buNone/>
                      </a:pPr>
                      <a:r>
                        <a:rPr lang="en-US" sz="1200" noProof="0">
                          <a:latin typeface="Arial" panose="020B0604020202020204" pitchFamily="34" charset="0"/>
                          <a:cs typeface="Arial" panose="020B0604020202020204" pitchFamily="34" charset="0"/>
                        </a:rPr>
                        <a:t>1. In-App Extensibility patterns</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3723">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l"/>
                      <a:r>
                        <a:rPr lang="en-US" sz="1200" b="0" noProof="0">
                          <a:latin typeface="Arial" panose="020B0604020202020204" pitchFamily="34" charset="0"/>
                          <a:cs typeface="Arial" panose="020B0604020202020204" pitchFamily="34" charset="0"/>
                        </a:rPr>
                        <a:t>2</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CMOD</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1. Kernel BADI, 2. In-App extension 3. Side-by-side extension based on business use case</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0731">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l"/>
                      <a:r>
                        <a:rPr lang="en-US" sz="1200" b="0" noProof="0">
                          <a:latin typeface="Arial" panose="020B0604020202020204" pitchFamily="34" charset="0"/>
                          <a:cs typeface="Arial" panose="020B0604020202020204" pitchFamily="34" charset="0"/>
                        </a:rPr>
                        <a:t>3</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ALV Reports(SAP GUI)</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l"/>
                      <a:r>
                        <a:rPr lang="en-US" sz="1200" noProof="0">
                          <a:latin typeface="Arial" panose="020B0604020202020204" pitchFamily="34" charset="0"/>
                          <a:cs typeface="Arial" panose="020B0604020202020204" pitchFamily="34" charset="0"/>
                        </a:rPr>
                        <a:t>1. Fiori Embedded analytics 2. SAC Analytics  (Modernization)</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026">
                <a:tc>
                  <a:txBody>
                    <a:bodyPr/>
                    <a:lstStyle/>
                    <a:p>
                      <a:pPr algn="l"/>
                      <a:r>
                        <a:rPr lang="en-US" sz="1200" b="0" noProof="0">
                          <a:latin typeface="Arial" panose="020B0604020202020204" pitchFamily="34" charset="0"/>
                          <a:cs typeface="Arial" panose="020B0604020202020204" pitchFamily="34" charset="0"/>
                        </a:rPr>
                        <a:t>4</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Custom Module pool transactions</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1. Fiori Transactional Applications 2. Side-by-side Fiori app based on use case</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2026">
                <a:tc>
                  <a:txBody>
                    <a:bodyPr/>
                    <a:lstStyle/>
                    <a:p>
                      <a:pPr algn="l"/>
                      <a:r>
                        <a:rPr lang="en-US" sz="1200" b="0" noProof="0">
                          <a:latin typeface="Arial" panose="020B0604020202020204" pitchFamily="34" charset="0"/>
                          <a:cs typeface="Arial" panose="020B0604020202020204" pitchFamily="34" charset="0"/>
                        </a:rPr>
                        <a:t>5</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SAP Script Forms</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1. Adobe output forms based on OData services</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380359"/>
                  </a:ext>
                </a:extLst>
              </a:tr>
              <a:tr h="382026">
                <a:tc>
                  <a:txBody>
                    <a:bodyPr/>
                    <a:lstStyle/>
                    <a:p>
                      <a:pPr algn="l"/>
                      <a:r>
                        <a:rPr lang="en-US" sz="1200" b="0" noProof="0">
                          <a:latin typeface="Arial" panose="020B0604020202020204" pitchFamily="34" charset="0"/>
                          <a:cs typeface="Arial" panose="020B0604020202020204" pitchFamily="34" charset="0"/>
                        </a:rPr>
                        <a:t>6</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BAPI</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1. S/4HANA Cloud compatibility with OData for synchronous or SOAP for Asynchronous (Integration scenario based on business needs)</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4759933"/>
                  </a:ext>
                </a:extLst>
              </a:tr>
              <a:tr h="382026">
                <a:tc>
                  <a:txBody>
                    <a:bodyPr/>
                    <a:lstStyle/>
                    <a:p>
                      <a:pPr algn="l"/>
                      <a:r>
                        <a:rPr lang="en-US" sz="1200" b="0" noProof="0">
                          <a:latin typeface="Arial" panose="020B0604020202020204" pitchFamily="34" charset="0"/>
                          <a:cs typeface="Arial" panose="020B0604020202020204" pitchFamily="34" charset="0"/>
                        </a:rPr>
                        <a:t>7</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SM30 Data Maintenance</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1. Fiori and OData service (Simple scenarios can be automated to created Fiori Apps)</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3312"/>
                  </a:ext>
                </a:extLst>
              </a:tr>
              <a:tr h="382026">
                <a:tc>
                  <a:txBody>
                    <a:bodyPr/>
                    <a:lstStyle/>
                    <a:p>
                      <a:pPr algn="l"/>
                      <a:r>
                        <a:rPr lang="en-US" sz="1200" b="0" noProof="0">
                          <a:latin typeface="Arial" panose="020B0604020202020204" pitchFamily="34" charset="0"/>
                          <a:cs typeface="Arial" panose="020B0604020202020204" pitchFamily="34" charset="0"/>
                        </a:rPr>
                        <a:t>8</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Workflow</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1. BTP Even mesh, Workflow in BTP</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3497630"/>
                  </a:ext>
                </a:extLst>
              </a:tr>
              <a:tr h="382026">
                <a:tc>
                  <a:txBody>
                    <a:bodyPr/>
                    <a:lstStyle/>
                    <a:p>
                      <a:pPr algn="l"/>
                      <a:r>
                        <a:rPr lang="en-US" sz="1200" b="0" noProof="0">
                          <a:latin typeface="Arial" panose="020B0604020202020204" pitchFamily="34" charset="0"/>
                          <a:cs typeface="Arial" panose="020B0604020202020204" pitchFamily="34" charset="0"/>
                        </a:rPr>
                        <a:t>9</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Table Modification(New fields)</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US" sz="1200" noProof="0">
                          <a:latin typeface="Arial" panose="020B0604020202020204" pitchFamily="34" charset="0"/>
                          <a:cs typeface="Arial" panose="020B0604020202020204" pitchFamily="34" charset="0"/>
                        </a:rPr>
                        <a:t>1. Append Includes, In-App Extension with Custom Fields and Logic</a:t>
                      </a:r>
                    </a:p>
                  </a:txBody>
                  <a:tcPr marL="53913" marR="53913" marT="45646" marB="456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0929922"/>
                  </a:ext>
                </a:extLst>
              </a:tr>
            </a:tbl>
          </a:graphicData>
        </a:graphic>
      </p:graphicFrame>
    </p:spTree>
    <p:extLst>
      <p:ext uri="{BB962C8B-B14F-4D97-AF65-F5344CB8AC3E}">
        <p14:creationId xmlns:p14="http://schemas.microsoft.com/office/powerpoint/2010/main" val="276213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Box 6">
            <a:extLst>
              <a:ext uri="{FF2B5EF4-FFF2-40B4-BE49-F238E27FC236}">
                <a16:creationId xmlns:a16="http://schemas.microsoft.com/office/drawing/2014/main" id="{6CBDE4DB-6A19-BF75-DC0E-365F0EFAEF0A}"/>
              </a:ext>
            </a:extLst>
          </p:cNvPr>
          <p:cNvSpPr txBox="1"/>
          <p:nvPr/>
        </p:nvSpPr>
        <p:spPr>
          <a:xfrm>
            <a:off x="10099182" y="284941"/>
            <a:ext cx="192360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Z2A Cluster 10694</a:t>
            </a:r>
          </a:p>
        </p:txBody>
      </p:sp>
      <p:sp>
        <p:nvSpPr>
          <p:cNvPr id="9" name="Text Placeholder 8">
            <a:extLst>
              <a:ext uri="{FF2B5EF4-FFF2-40B4-BE49-F238E27FC236}">
                <a16:creationId xmlns:a16="http://schemas.microsoft.com/office/drawing/2014/main" id="{5BE1CCC9-AE3C-FED4-58CE-D687B60E758B}"/>
              </a:ext>
            </a:extLst>
          </p:cNvPr>
          <p:cNvSpPr>
            <a:spLocks noGrp="1"/>
          </p:cNvSpPr>
          <p:nvPr>
            <p:ph type="body" sz="quarter" idx="11"/>
          </p:nvPr>
        </p:nvSpPr>
        <p:spPr>
          <a:xfrm>
            <a:off x="278904" y="5162324"/>
            <a:ext cx="11186476" cy="1324383"/>
          </a:xfrm>
        </p:spPr>
        <p:txBody>
          <a:bodyPr>
            <a:normAutofit fontScale="62500" lnSpcReduction="20000"/>
          </a:bodyPr>
          <a:lstStyle/>
          <a:p>
            <a:r>
              <a:rPr lang="en-US" dirty="0">
                <a:solidFill>
                  <a:srgbClr val="FFC000"/>
                </a:solidFill>
              </a:rPr>
              <a:t>Interface used in 34 Custom Programs</a:t>
            </a:r>
          </a:p>
          <a:p>
            <a:r>
              <a:rPr lang="en-US" dirty="0"/>
              <a:t>Used Generally in :</a:t>
            </a:r>
          </a:p>
          <a:p>
            <a:pPr lvl="1"/>
            <a:r>
              <a:rPr lang="en-US" dirty="0"/>
              <a:t>Mass creation of FI Documents from file such as </a:t>
            </a:r>
          </a:p>
          <a:p>
            <a:pPr lvl="2"/>
            <a:r>
              <a:rPr lang="en-US" dirty="0"/>
              <a:t>Manual journal entries </a:t>
            </a:r>
          </a:p>
          <a:p>
            <a:pPr lvl="2"/>
            <a:r>
              <a:rPr lang="en-US" dirty="0"/>
              <a:t>FI postings from external systems</a:t>
            </a:r>
          </a:p>
          <a:p>
            <a:pPr lvl="2"/>
            <a:r>
              <a:rPr lang="en-US" dirty="0"/>
              <a:t>Part of period end closing</a:t>
            </a:r>
          </a:p>
        </p:txBody>
      </p:sp>
      <p:sp>
        <p:nvSpPr>
          <p:cNvPr id="8" name="Title 1">
            <a:extLst>
              <a:ext uri="{FF2B5EF4-FFF2-40B4-BE49-F238E27FC236}">
                <a16:creationId xmlns:a16="http://schemas.microsoft.com/office/drawing/2014/main" id="{7EFB10FE-215E-307A-8DD9-71A1753BEA85}"/>
              </a:ext>
            </a:extLst>
          </p:cNvPr>
          <p:cNvSpPr>
            <a:spLocks noGrp="1"/>
          </p:cNvSpPr>
          <p:nvPr>
            <p:ph type="title"/>
          </p:nvPr>
        </p:nvSpPr>
        <p:spPr/>
        <p:txBody>
          <a:bodyPr/>
          <a:lstStyle/>
          <a:p>
            <a:r>
              <a:rPr lang="en-US" dirty="0"/>
              <a:t>Posting Interface Document</a:t>
            </a:r>
          </a:p>
        </p:txBody>
      </p:sp>
      <p:pic>
        <p:nvPicPr>
          <p:cNvPr id="4" name="Picture 3">
            <a:extLst>
              <a:ext uri="{FF2B5EF4-FFF2-40B4-BE49-F238E27FC236}">
                <a16:creationId xmlns:a16="http://schemas.microsoft.com/office/drawing/2014/main" id="{1717A86B-C6DC-0848-3117-BD81D48CC47A}"/>
              </a:ext>
            </a:extLst>
          </p:cNvPr>
          <p:cNvPicPr>
            <a:picLocks noChangeAspect="1"/>
          </p:cNvPicPr>
          <p:nvPr/>
        </p:nvPicPr>
        <p:blipFill>
          <a:blip r:embed="rId5"/>
          <a:stretch>
            <a:fillRect/>
          </a:stretch>
        </p:blipFill>
        <p:spPr>
          <a:xfrm>
            <a:off x="278904" y="1092391"/>
            <a:ext cx="9322296" cy="4006148"/>
          </a:xfrm>
          <a:prstGeom prst="rect">
            <a:avLst/>
          </a:prstGeom>
        </p:spPr>
      </p:pic>
    </p:spTree>
    <p:custDataLst>
      <p:custData r:id="rId1"/>
      <p:custData r:id="rId2"/>
    </p:custDataLst>
    <p:extLst>
      <p:ext uri="{BB962C8B-B14F-4D97-AF65-F5344CB8AC3E}">
        <p14:creationId xmlns:p14="http://schemas.microsoft.com/office/powerpoint/2010/main" val="26352079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Box 6">
            <a:extLst>
              <a:ext uri="{FF2B5EF4-FFF2-40B4-BE49-F238E27FC236}">
                <a16:creationId xmlns:a16="http://schemas.microsoft.com/office/drawing/2014/main" id="{6CBDE4DB-6A19-BF75-DC0E-365F0EFAEF0A}"/>
              </a:ext>
            </a:extLst>
          </p:cNvPr>
          <p:cNvSpPr txBox="1"/>
          <p:nvPr/>
        </p:nvSpPr>
        <p:spPr>
          <a:xfrm>
            <a:off x="11119089" y="371293"/>
            <a:ext cx="43601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Z2D</a:t>
            </a:r>
          </a:p>
        </p:txBody>
      </p:sp>
      <p:sp>
        <p:nvSpPr>
          <p:cNvPr id="8" name="Title 1">
            <a:extLst>
              <a:ext uri="{FF2B5EF4-FFF2-40B4-BE49-F238E27FC236}">
                <a16:creationId xmlns:a16="http://schemas.microsoft.com/office/drawing/2014/main" id="{7EFB10FE-215E-307A-8DD9-71A1753BEA85}"/>
              </a:ext>
            </a:extLst>
          </p:cNvPr>
          <p:cNvSpPr>
            <a:spLocks noGrp="1"/>
          </p:cNvSpPr>
          <p:nvPr>
            <p:ph type="title"/>
          </p:nvPr>
        </p:nvSpPr>
        <p:spPr>
          <a:xfrm>
            <a:off x="289992" y="371293"/>
            <a:ext cx="11186476" cy="369332"/>
          </a:xfrm>
        </p:spPr>
        <p:txBody>
          <a:bodyPr/>
          <a:lstStyle/>
          <a:p>
            <a:r>
              <a:rPr lang="en-US" dirty="0" err="1"/>
              <a:t>Usecase</a:t>
            </a:r>
            <a:r>
              <a:rPr lang="en-US" dirty="0"/>
              <a:t> for Excel Upload</a:t>
            </a:r>
          </a:p>
        </p:txBody>
      </p:sp>
      <p:pic>
        <p:nvPicPr>
          <p:cNvPr id="3" name="Picture 2">
            <a:extLst>
              <a:ext uri="{FF2B5EF4-FFF2-40B4-BE49-F238E27FC236}">
                <a16:creationId xmlns:a16="http://schemas.microsoft.com/office/drawing/2014/main" id="{E0D1D5E3-F9E5-5F2F-255F-30537488CC25}"/>
              </a:ext>
            </a:extLst>
          </p:cNvPr>
          <p:cNvPicPr>
            <a:picLocks noChangeAspect="1"/>
          </p:cNvPicPr>
          <p:nvPr/>
        </p:nvPicPr>
        <p:blipFill>
          <a:blip r:embed="rId5"/>
          <a:stretch>
            <a:fillRect/>
          </a:stretch>
        </p:blipFill>
        <p:spPr>
          <a:xfrm>
            <a:off x="289992" y="1020526"/>
            <a:ext cx="8670238" cy="5466181"/>
          </a:xfrm>
          <a:prstGeom prst="rect">
            <a:avLst/>
          </a:prstGeom>
        </p:spPr>
      </p:pic>
      <p:sp>
        <p:nvSpPr>
          <p:cNvPr id="4" name="TextBox 3">
            <a:extLst>
              <a:ext uri="{FF2B5EF4-FFF2-40B4-BE49-F238E27FC236}">
                <a16:creationId xmlns:a16="http://schemas.microsoft.com/office/drawing/2014/main" id="{43683D2D-AA31-B675-C3BA-5569A523CB57}"/>
              </a:ext>
            </a:extLst>
          </p:cNvPr>
          <p:cNvSpPr txBox="1"/>
          <p:nvPr/>
        </p:nvSpPr>
        <p:spPr>
          <a:xfrm>
            <a:off x="4329865" y="5115976"/>
            <a:ext cx="302647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C000"/>
                </a:solidFill>
                <a:ea typeface="Arial Unicode MS" pitchFamily="34" charset="-128"/>
                <a:cs typeface="Arial Unicode MS" pitchFamily="34" charset="-128"/>
              </a:rPr>
              <a:t>Posting Interface in the report</a:t>
            </a:r>
          </a:p>
        </p:txBody>
      </p:sp>
      <p:pic>
        <p:nvPicPr>
          <p:cNvPr id="2" name="Picture 1">
            <a:extLst>
              <a:ext uri="{FF2B5EF4-FFF2-40B4-BE49-F238E27FC236}">
                <a16:creationId xmlns:a16="http://schemas.microsoft.com/office/drawing/2014/main" id="{F7B3CE0A-5796-7D3B-033C-1EA3A57930B8}"/>
              </a:ext>
            </a:extLst>
          </p:cNvPr>
          <p:cNvPicPr>
            <a:picLocks noChangeAspect="1"/>
          </p:cNvPicPr>
          <p:nvPr/>
        </p:nvPicPr>
        <p:blipFill>
          <a:blip r:embed="rId6"/>
          <a:stretch>
            <a:fillRect/>
          </a:stretch>
        </p:blipFill>
        <p:spPr>
          <a:xfrm>
            <a:off x="5337778" y="1020526"/>
            <a:ext cx="6681551" cy="3520963"/>
          </a:xfrm>
          <a:prstGeom prst="rect">
            <a:avLst/>
          </a:prstGeom>
        </p:spPr>
      </p:pic>
      <p:sp>
        <p:nvSpPr>
          <p:cNvPr id="9" name="TextBox 8">
            <a:extLst>
              <a:ext uri="{FF2B5EF4-FFF2-40B4-BE49-F238E27FC236}">
                <a16:creationId xmlns:a16="http://schemas.microsoft.com/office/drawing/2014/main" id="{251DFEC2-2F51-FD09-F172-AEF0AAED4F1B}"/>
              </a:ext>
            </a:extLst>
          </p:cNvPr>
          <p:cNvSpPr txBox="1"/>
          <p:nvPr/>
        </p:nvSpPr>
        <p:spPr>
          <a:xfrm>
            <a:off x="7717835" y="3290500"/>
            <a:ext cx="175689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C000"/>
                </a:solidFill>
                <a:ea typeface="Arial Unicode MS" pitchFamily="34" charset="-128"/>
                <a:cs typeface="Arial Unicode MS" pitchFamily="34" charset="-128"/>
              </a:rPr>
              <a:t>Excel File upload</a:t>
            </a:r>
          </a:p>
        </p:txBody>
      </p:sp>
    </p:spTree>
    <p:custDataLst>
      <p:custData r:id="rId1"/>
      <p:custData r:id="rId2"/>
    </p:custDataLst>
    <p:extLst>
      <p:ext uri="{BB962C8B-B14F-4D97-AF65-F5344CB8AC3E}">
        <p14:creationId xmlns:p14="http://schemas.microsoft.com/office/powerpoint/2010/main" val="26104413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Box 6">
            <a:extLst>
              <a:ext uri="{FF2B5EF4-FFF2-40B4-BE49-F238E27FC236}">
                <a16:creationId xmlns:a16="http://schemas.microsoft.com/office/drawing/2014/main" id="{6CBDE4DB-6A19-BF75-DC0E-365F0EFAEF0A}"/>
              </a:ext>
            </a:extLst>
          </p:cNvPr>
          <p:cNvSpPr txBox="1"/>
          <p:nvPr/>
        </p:nvSpPr>
        <p:spPr>
          <a:xfrm>
            <a:off x="10064012" y="278960"/>
            <a:ext cx="198772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Z2A Cluster: 10694</a:t>
            </a:r>
          </a:p>
        </p:txBody>
      </p:sp>
      <p:sp>
        <p:nvSpPr>
          <p:cNvPr id="8" name="Title 1">
            <a:extLst>
              <a:ext uri="{FF2B5EF4-FFF2-40B4-BE49-F238E27FC236}">
                <a16:creationId xmlns:a16="http://schemas.microsoft.com/office/drawing/2014/main" id="{7EFB10FE-215E-307A-8DD9-71A1753BEA85}"/>
              </a:ext>
            </a:extLst>
          </p:cNvPr>
          <p:cNvSpPr>
            <a:spLocks noGrp="1"/>
          </p:cNvSpPr>
          <p:nvPr>
            <p:ph type="title"/>
          </p:nvPr>
        </p:nvSpPr>
        <p:spPr>
          <a:xfrm>
            <a:off x="289992" y="371293"/>
            <a:ext cx="11186476" cy="369332"/>
          </a:xfrm>
        </p:spPr>
        <p:txBody>
          <a:bodyPr/>
          <a:lstStyle/>
          <a:p>
            <a:r>
              <a:rPr lang="en-US" dirty="0" err="1"/>
              <a:t>Usecase</a:t>
            </a:r>
            <a:r>
              <a:rPr lang="en-US" dirty="0"/>
              <a:t> for Excel Upload</a:t>
            </a:r>
          </a:p>
        </p:txBody>
      </p:sp>
      <p:pic>
        <p:nvPicPr>
          <p:cNvPr id="5" name="Picture 4">
            <a:extLst>
              <a:ext uri="{FF2B5EF4-FFF2-40B4-BE49-F238E27FC236}">
                <a16:creationId xmlns:a16="http://schemas.microsoft.com/office/drawing/2014/main" id="{D9CFB0A0-36D5-403C-0339-5B9030A4BBC7}"/>
              </a:ext>
            </a:extLst>
          </p:cNvPr>
          <p:cNvPicPr>
            <a:picLocks noChangeAspect="1"/>
          </p:cNvPicPr>
          <p:nvPr/>
        </p:nvPicPr>
        <p:blipFill>
          <a:blip r:embed="rId5"/>
          <a:stretch>
            <a:fillRect/>
          </a:stretch>
        </p:blipFill>
        <p:spPr>
          <a:xfrm>
            <a:off x="120945" y="883712"/>
            <a:ext cx="10658667" cy="4771998"/>
          </a:xfrm>
          <a:prstGeom prst="rect">
            <a:avLst/>
          </a:prstGeom>
        </p:spPr>
      </p:pic>
      <p:sp>
        <p:nvSpPr>
          <p:cNvPr id="10" name="Text Placeholder 8">
            <a:extLst>
              <a:ext uri="{FF2B5EF4-FFF2-40B4-BE49-F238E27FC236}">
                <a16:creationId xmlns:a16="http://schemas.microsoft.com/office/drawing/2014/main" id="{81521721-5AA2-B3C2-D386-879D6391080C}"/>
              </a:ext>
            </a:extLst>
          </p:cNvPr>
          <p:cNvSpPr>
            <a:spLocks noGrp="1"/>
          </p:cNvSpPr>
          <p:nvPr>
            <p:ph type="body" sz="quarter" idx="11"/>
          </p:nvPr>
        </p:nvSpPr>
        <p:spPr>
          <a:xfrm>
            <a:off x="278904" y="5840376"/>
            <a:ext cx="11186476" cy="646331"/>
          </a:xfrm>
        </p:spPr>
        <p:txBody>
          <a:bodyPr>
            <a:normAutofit fontScale="70000" lnSpcReduction="20000"/>
          </a:bodyPr>
          <a:lstStyle/>
          <a:p>
            <a:r>
              <a:rPr lang="en-US" dirty="0">
                <a:solidFill>
                  <a:srgbClr val="FFC000"/>
                </a:solidFill>
              </a:rPr>
              <a:t>Cluster 10694 supports mass creation of transaction pattern with the following patterns</a:t>
            </a:r>
          </a:p>
          <a:p>
            <a:pPr lvl="1"/>
            <a:r>
              <a:rPr lang="en-US" dirty="0"/>
              <a:t>Excel Upload function</a:t>
            </a:r>
          </a:p>
          <a:p>
            <a:pPr lvl="1"/>
            <a:r>
              <a:rPr lang="en-US" dirty="0"/>
              <a:t>Posting interface Module</a:t>
            </a:r>
          </a:p>
        </p:txBody>
      </p:sp>
    </p:spTree>
    <p:custDataLst>
      <p:custData r:id="rId1"/>
      <p:custData r:id="rId2"/>
    </p:custDataLst>
    <p:extLst>
      <p:ext uri="{BB962C8B-B14F-4D97-AF65-F5344CB8AC3E}">
        <p14:creationId xmlns:p14="http://schemas.microsoft.com/office/powerpoint/2010/main" val="140307150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5" name="Text Placeholder 4">
            <a:extLst>
              <a:ext uri="{FF2B5EF4-FFF2-40B4-BE49-F238E27FC236}">
                <a16:creationId xmlns:a16="http://schemas.microsoft.com/office/drawing/2014/main" id="{ECD87EAE-279B-E4C9-8F66-AC93240727F9}"/>
              </a:ext>
            </a:extLst>
          </p:cNvPr>
          <p:cNvSpPr>
            <a:spLocks noGrp="1"/>
          </p:cNvSpPr>
          <p:nvPr>
            <p:ph type="body" sz="quarter" idx="10"/>
          </p:nvPr>
        </p:nvSpPr>
        <p:spPr>
          <a:xfrm>
            <a:off x="504000" y="1196507"/>
            <a:ext cx="11186477" cy="4716000"/>
          </a:xfrm>
        </p:spPr>
        <p:txBody>
          <a:bodyPr/>
          <a:lstStyle/>
          <a:p>
            <a:r>
              <a:rPr lang="en-US" dirty="0"/>
              <a:t>Robotic process automation</a:t>
            </a:r>
          </a:p>
          <a:p>
            <a:pPr lvl="1"/>
            <a:r>
              <a:rPr lang="en-US" dirty="0"/>
              <a:t>The general accountant has to do repeated and manual journal entries uploading work daily .He/she hope to released from the low value work.</a:t>
            </a:r>
          </a:p>
          <a:p>
            <a:r>
              <a:rPr lang="en-US" dirty="0"/>
              <a:t>Integration scenario</a:t>
            </a:r>
          </a:p>
          <a:p>
            <a:pPr lvl="1"/>
            <a:r>
              <a:rPr lang="en-US" dirty="0"/>
              <a:t>Side-by-side use case</a:t>
            </a:r>
          </a:p>
          <a:p>
            <a:pPr lvl="1"/>
            <a:r>
              <a:rPr lang="en-US" dirty="0"/>
              <a:t>Cloud Platform Integration on BTP</a:t>
            </a:r>
          </a:p>
        </p:txBody>
      </p:sp>
      <p:sp>
        <p:nvSpPr>
          <p:cNvPr id="8" name="Title 1">
            <a:extLst>
              <a:ext uri="{FF2B5EF4-FFF2-40B4-BE49-F238E27FC236}">
                <a16:creationId xmlns:a16="http://schemas.microsoft.com/office/drawing/2014/main" id="{7EFB10FE-215E-307A-8DD9-71A1753BEA85}"/>
              </a:ext>
            </a:extLst>
          </p:cNvPr>
          <p:cNvSpPr>
            <a:spLocks noGrp="1"/>
          </p:cNvSpPr>
          <p:nvPr>
            <p:ph type="title"/>
          </p:nvPr>
        </p:nvSpPr>
        <p:spPr/>
        <p:txBody>
          <a:bodyPr/>
          <a:lstStyle/>
          <a:p>
            <a:r>
              <a:rPr lang="en-US" dirty="0"/>
              <a:t>Transformation scenarios</a:t>
            </a:r>
          </a:p>
        </p:txBody>
      </p:sp>
    </p:spTree>
    <p:custDataLst>
      <p:custData r:id="rId1"/>
      <p:custData r:id="rId2"/>
    </p:custDataLst>
    <p:extLst>
      <p:ext uri="{BB962C8B-B14F-4D97-AF65-F5344CB8AC3E}">
        <p14:creationId xmlns:p14="http://schemas.microsoft.com/office/powerpoint/2010/main" val="188066528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en-US"/>
          </a:p>
        </p:txBody>
      </p:sp>
      <p:sp>
        <p:nvSpPr>
          <p:cNvPr id="1302534" name="Rectangle 6"/>
          <p:cNvSpPr>
            <a:spLocks noChangeArrowheads="1"/>
          </p:cNvSpPr>
          <p:nvPr/>
        </p:nvSpPr>
        <p:spPr bwMode="gray">
          <a:xfrm>
            <a:off x="5028711" y="1902618"/>
            <a:ext cx="1701384" cy="614363"/>
          </a:xfrm>
          <a:prstGeom prst="rect">
            <a:avLst/>
          </a:prstGeom>
          <a:solidFill>
            <a:schemeClr val="accent2"/>
          </a:solidFill>
          <a:ln w="9525">
            <a:noFill/>
            <a:miter lim="800000"/>
            <a:headEnd/>
            <a:tailEnd/>
          </a:ln>
          <a:effectLst/>
        </p:spPr>
        <p:txBody>
          <a:bodyPr lIns="54426" tIns="54426" rIns="54426" bIns="54426" anchor="ctr"/>
          <a:lstStyle/>
          <a:p>
            <a:pPr algn="ctr" eaLnBrk="0" hangingPunct="0">
              <a:buClr>
                <a:schemeClr val="tx2"/>
              </a:buClr>
            </a:pPr>
            <a:r>
              <a:rPr lang="en-US" sz="1400" dirty="0">
                <a:solidFill>
                  <a:srgbClr val="FFFFFF"/>
                </a:solidFill>
              </a:rPr>
              <a:t>SAP Script</a:t>
            </a:r>
          </a:p>
          <a:p>
            <a:pPr algn="ctr" eaLnBrk="0" hangingPunct="0">
              <a:buClr>
                <a:schemeClr val="tx2"/>
              </a:buClr>
            </a:pPr>
            <a:r>
              <a:rPr lang="en-US" sz="1400" dirty="0">
                <a:solidFill>
                  <a:srgbClr val="FFFFFF"/>
                </a:solidFill>
              </a:rPr>
              <a:t>Smart Forms, programs</a:t>
            </a:r>
          </a:p>
        </p:txBody>
      </p:sp>
      <p:sp>
        <p:nvSpPr>
          <p:cNvPr id="1302535" name="Rectangle 7"/>
          <p:cNvSpPr>
            <a:spLocks noChangeArrowheads="1"/>
          </p:cNvSpPr>
          <p:nvPr/>
        </p:nvSpPr>
        <p:spPr bwMode="gray">
          <a:xfrm>
            <a:off x="7289365" y="1673225"/>
            <a:ext cx="4388285" cy="306388"/>
          </a:xfrm>
          <a:prstGeom prst="rect">
            <a:avLst/>
          </a:prstGeom>
          <a:noFill/>
          <a:ln w="9525">
            <a:solidFill>
              <a:schemeClr val="bg1"/>
            </a:solidFill>
            <a:miter lim="800000"/>
            <a:headEnd/>
            <a:tailEnd/>
          </a:ln>
          <a:effectLst/>
        </p:spPr>
        <p:txBody>
          <a:bodyPr lIns="55712" tIns="54426" rIns="55712" bIns="54426" anchor="ctr"/>
          <a:lstStyle/>
          <a:p>
            <a:pPr algn="l" eaLnBrk="0" hangingPunct="0">
              <a:buClr>
                <a:schemeClr val="tx2"/>
              </a:buClr>
              <a:buSzTx/>
            </a:pPr>
            <a:r>
              <a:rPr lang="en-US" sz="1400" dirty="0"/>
              <a:t>Appends</a:t>
            </a:r>
          </a:p>
        </p:txBody>
      </p:sp>
      <p:sp>
        <p:nvSpPr>
          <p:cNvPr id="1302537" name="Rectangle 9"/>
          <p:cNvSpPr>
            <a:spLocks noChangeArrowheads="1"/>
          </p:cNvSpPr>
          <p:nvPr/>
        </p:nvSpPr>
        <p:spPr bwMode="gray">
          <a:xfrm>
            <a:off x="5028711" y="3339299"/>
            <a:ext cx="1701384" cy="60147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SAP_GUI</a:t>
            </a:r>
          </a:p>
        </p:txBody>
      </p:sp>
      <p:sp>
        <p:nvSpPr>
          <p:cNvPr id="1302538" name="Rectangle 10"/>
          <p:cNvSpPr>
            <a:spLocks noChangeArrowheads="1"/>
          </p:cNvSpPr>
          <p:nvPr/>
        </p:nvSpPr>
        <p:spPr bwMode="gray">
          <a:xfrm>
            <a:off x="7289365" y="2057400"/>
            <a:ext cx="4388285" cy="306388"/>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Custom tables</a:t>
            </a:r>
          </a:p>
        </p:txBody>
      </p:sp>
      <p:sp>
        <p:nvSpPr>
          <p:cNvPr id="1302539" name="Rectangle 11"/>
          <p:cNvSpPr>
            <a:spLocks noChangeArrowheads="1"/>
          </p:cNvSpPr>
          <p:nvPr/>
        </p:nvSpPr>
        <p:spPr bwMode="gray">
          <a:xfrm>
            <a:off x="5028711" y="4455057"/>
            <a:ext cx="1701384" cy="540542"/>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BAPI</a:t>
            </a:r>
          </a:p>
          <a:p>
            <a:pPr algn="ctr" eaLnBrk="0" hangingPunct="0">
              <a:buClr>
                <a:schemeClr val="tx2"/>
              </a:buClr>
            </a:pPr>
            <a:r>
              <a:rPr lang="en-US" sz="1400" dirty="0"/>
              <a:t>Account Posting</a:t>
            </a:r>
          </a:p>
        </p:txBody>
      </p:sp>
      <p:sp>
        <p:nvSpPr>
          <p:cNvPr id="1302540" name="Rectangle 12"/>
          <p:cNvSpPr>
            <a:spLocks noChangeArrowheads="1"/>
          </p:cNvSpPr>
          <p:nvPr/>
        </p:nvSpPr>
        <p:spPr bwMode="gray">
          <a:xfrm>
            <a:off x="7289365" y="2447926"/>
            <a:ext cx="4388285" cy="303213"/>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Enhancements</a:t>
            </a:r>
          </a:p>
        </p:txBody>
      </p:sp>
      <p:sp>
        <p:nvSpPr>
          <p:cNvPr id="1302548" name="Rectangle 20"/>
          <p:cNvSpPr>
            <a:spLocks noChangeArrowheads="1"/>
          </p:cNvSpPr>
          <p:nvPr/>
        </p:nvSpPr>
        <p:spPr bwMode="gray">
          <a:xfrm>
            <a:off x="7289364" y="4226738"/>
            <a:ext cx="4388285" cy="304800"/>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Custom programs</a:t>
            </a:r>
          </a:p>
        </p:txBody>
      </p:sp>
      <p:sp>
        <p:nvSpPr>
          <p:cNvPr id="1302549" name="Rectangle 21"/>
          <p:cNvSpPr>
            <a:spLocks noChangeArrowheads="1"/>
          </p:cNvSpPr>
          <p:nvPr/>
        </p:nvSpPr>
        <p:spPr bwMode="gray">
          <a:xfrm>
            <a:off x="7289363" y="4592242"/>
            <a:ext cx="4388285" cy="304800"/>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Custom tables</a:t>
            </a:r>
          </a:p>
        </p:txBody>
      </p:sp>
      <p:sp>
        <p:nvSpPr>
          <p:cNvPr id="1302550" name="Rectangle 22"/>
          <p:cNvSpPr>
            <a:spLocks noChangeArrowheads="1"/>
          </p:cNvSpPr>
          <p:nvPr/>
        </p:nvSpPr>
        <p:spPr bwMode="gray">
          <a:xfrm>
            <a:off x="7289362" y="4958765"/>
            <a:ext cx="4388285" cy="306388"/>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Text</a:t>
            </a:r>
          </a:p>
        </p:txBody>
      </p:sp>
      <p:cxnSp>
        <p:nvCxnSpPr>
          <p:cNvPr id="1302552" name="AutoShape 24"/>
          <p:cNvCxnSpPr>
            <a:cxnSpLocks noChangeShapeType="1"/>
            <a:stCxn id="41" idx="3"/>
            <a:endCxn id="1302534" idx="1"/>
          </p:cNvCxnSpPr>
          <p:nvPr/>
        </p:nvCxnSpPr>
        <p:spPr bwMode="gray">
          <a:xfrm>
            <a:off x="4454165" y="2209800"/>
            <a:ext cx="574546" cy="12700"/>
          </a:xfrm>
          <a:prstGeom prst="bentConnector3">
            <a:avLst>
              <a:gd name="adj1" fmla="val 98970"/>
            </a:avLst>
          </a:prstGeom>
          <a:noFill/>
          <a:ln w="12700">
            <a:solidFill>
              <a:schemeClr val="tx1"/>
            </a:solidFill>
            <a:miter lim="800000"/>
            <a:headEnd/>
            <a:tailEnd/>
          </a:ln>
          <a:effectLst/>
        </p:spPr>
      </p:cxnSp>
      <p:cxnSp>
        <p:nvCxnSpPr>
          <p:cNvPr id="1302553" name="AutoShape 25"/>
          <p:cNvCxnSpPr>
            <a:cxnSpLocks noChangeShapeType="1"/>
            <a:stCxn id="1302534" idx="3"/>
            <a:endCxn id="1302535" idx="1"/>
          </p:cNvCxnSpPr>
          <p:nvPr/>
        </p:nvCxnSpPr>
        <p:spPr bwMode="gray">
          <a:xfrm flipV="1">
            <a:off x="6730095" y="1826419"/>
            <a:ext cx="559270" cy="383381"/>
          </a:xfrm>
          <a:prstGeom prst="bentConnector3">
            <a:avLst>
              <a:gd name="adj1" fmla="val 50000"/>
            </a:avLst>
          </a:prstGeom>
          <a:noFill/>
          <a:ln w="12700">
            <a:solidFill>
              <a:schemeClr val="tx1"/>
            </a:solidFill>
            <a:miter lim="800000"/>
            <a:headEnd/>
            <a:tailEnd/>
          </a:ln>
          <a:effectLst/>
        </p:spPr>
      </p:cxnSp>
      <p:cxnSp>
        <p:nvCxnSpPr>
          <p:cNvPr id="1302554" name="AutoShape 26"/>
          <p:cNvCxnSpPr>
            <a:cxnSpLocks noChangeShapeType="1"/>
            <a:stCxn id="1302534" idx="3"/>
            <a:endCxn id="1302538" idx="1"/>
          </p:cNvCxnSpPr>
          <p:nvPr/>
        </p:nvCxnSpPr>
        <p:spPr bwMode="gray">
          <a:xfrm>
            <a:off x="6730095" y="2209800"/>
            <a:ext cx="559270" cy="794"/>
          </a:xfrm>
          <a:prstGeom prst="bentConnector3">
            <a:avLst>
              <a:gd name="adj1" fmla="val 50000"/>
            </a:avLst>
          </a:prstGeom>
          <a:noFill/>
          <a:ln w="12700">
            <a:solidFill>
              <a:schemeClr val="tx1"/>
            </a:solidFill>
            <a:miter lim="800000"/>
            <a:headEnd/>
            <a:tailEnd/>
          </a:ln>
          <a:effectLst/>
        </p:spPr>
      </p:cxnSp>
      <p:cxnSp>
        <p:nvCxnSpPr>
          <p:cNvPr id="1302555" name="AutoShape 27"/>
          <p:cNvCxnSpPr>
            <a:cxnSpLocks noChangeShapeType="1"/>
            <a:stCxn id="1302534" idx="3"/>
            <a:endCxn id="1302540" idx="1"/>
          </p:cNvCxnSpPr>
          <p:nvPr/>
        </p:nvCxnSpPr>
        <p:spPr bwMode="gray">
          <a:xfrm>
            <a:off x="6730095" y="2209800"/>
            <a:ext cx="559270" cy="389733"/>
          </a:xfrm>
          <a:prstGeom prst="bentConnector3">
            <a:avLst>
              <a:gd name="adj1" fmla="val 50000"/>
            </a:avLst>
          </a:prstGeom>
          <a:noFill/>
          <a:ln w="12700">
            <a:solidFill>
              <a:schemeClr val="tx1"/>
            </a:solidFill>
            <a:miter lim="800000"/>
            <a:headEnd/>
            <a:tailEnd/>
          </a:ln>
          <a:effectLst/>
        </p:spPr>
      </p:cxnSp>
      <p:cxnSp>
        <p:nvCxnSpPr>
          <p:cNvPr id="1302562" name="AutoShape 34"/>
          <p:cNvCxnSpPr>
            <a:cxnSpLocks noChangeShapeType="1"/>
          </p:cNvCxnSpPr>
          <p:nvPr/>
        </p:nvCxnSpPr>
        <p:spPr bwMode="gray">
          <a:xfrm flipV="1">
            <a:off x="6730095" y="4355704"/>
            <a:ext cx="559270" cy="385765"/>
          </a:xfrm>
          <a:prstGeom prst="bentConnector3">
            <a:avLst>
              <a:gd name="adj1" fmla="val 50000"/>
            </a:avLst>
          </a:prstGeom>
          <a:noFill/>
          <a:ln w="12700">
            <a:solidFill>
              <a:schemeClr val="tx1"/>
            </a:solidFill>
            <a:miter lim="800000"/>
            <a:headEnd/>
            <a:tailEnd/>
          </a:ln>
          <a:effectLst/>
        </p:spPr>
      </p:cxnSp>
      <p:cxnSp>
        <p:nvCxnSpPr>
          <p:cNvPr id="1302563" name="AutoShape 35"/>
          <p:cNvCxnSpPr>
            <a:cxnSpLocks noChangeShapeType="1"/>
          </p:cNvCxnSpPr>
          <p:nvPr/>
        </p:nvCxnSpPr>
        <p:spPr bwMode="gray">
          <a:xfrm>
            <a:off x="6730095" y="4741469"/>
            <a:ext cx="559270" cy="1586"/>
          </a:xfrm>
          <a:prstGeom prst="bentConnector3">
            <a:avLst>
              <a:gd name="adj1" fmla="val 50000"/>
            </a:avLst>
          </a:prstGeom>
          <a:noFill/>
          <a:ln w="12700">
            <a:solidFill>
              <a:schemeClr val="tx1"/>
            </a:solidFill>
            <a:miter lim="800000"/>
            <a:headEnd/>
            <a:tailEnd/>
          </a:ln>
          <a:effectLst/>
        </p:spPr>
      </p:cxnSp>
      <p:cxnSp>
        <p:nvCxnSpPr>
          <p:cNvPr id="1302564" name="AutoShape 36"/>
          <p:cNvCxnSpPr>
            <a:cxnSpLocks noChangeShapeType="1"/>
          </p:cNvCxnSpPr>
          <p:nvPr/>
        </p:nvCxnSpPr>
        <p:spPr bwMode="gray">
          <a:xfrm>
            <a:off x="6730095" y="4741469"/>
            <a:ext cx="559270" cy="389730"/>
          </a:xfrm>
          <a:prstGeom prst="bentConnector3">
            <a:avLst>
              <a:gd name="adj1" fmla="val 50000"/>
            </a:avLst>
          </a:prstGeom>
          <a:noFill/>
          <a:ln w="12700">
            <a:solidFill>
              <a:schemeClr val="tx1"/>
            </a:solidFill>
            <a:miter lim="800000"/>
            <a:headEnd/>
            <a:tailEnd/>
          </a:ln>
          <a:effectLst/>
        </p:spPr>
      </p:cxnSp>
      <p:cxnSp>
        <p:nvCxnSpPr>
          <p:cNvPr id="1302565" name="AutoShape 37"/>
          <p:cNvCxnSpPr>
            <a:cxnSpLocks noChangeShapeType="1"/>
            <a:stCxn id="45" idx="3"/>
            <a:endCxn id="1302537" idx="1"/>
          </p:cNvCxnSpPr>
          <p:nvPr/>
        </p:nvCxnSpPr>
        <p:spPr bwMode="gray">
          <a:xfrm flipV="1">
            <a:off x="4454165" y="3640036"/>
            <a:ext cx="574546" cy="6445"/>
          </a:xfrm>
          <a:prstGeom prst="bentConnector3">
            <a:avLst>
              <a:gd name="adj1" fmla="val 50000"/>
            </a:avLst>
          </a:prstGeom>
          <a:noFill/>
          <a:ln w="12700">
            <a:solidFill>
              <a:schemeClr val="tx1"/>
            </a:solidFill>
            <a:miter lim="800000"/>
            <a:headEnd/>
            <a:tailEnd/>
          </a:ln>
          <a:effectLst/>
        </p:spPr>
      </p:cxnSp>
      <p:cxnSp>
        <p:nvCxnSpPr>
          <p:cNvPr id="1302566" name="AutoShape 38"/>
          <p:cNvCxnSpPr>
            <a:cxnSpLocks noChangeShapeType="1"/>
            <a:stCxn id="42" idx="3"/>
            <a:endCxn id="1302539" idx="1"/>
          </p:cNvCxnSpPr>
          <p:nvPr/>
        </p:nvCxnSpPr>
        <p:spPr bwMode="gray">
          <a:xfrm flipV="1">
            <a:off x="4454165" y="4725328"/>
            <a:ext cx="574546" cy="380405"/>
          </a:xfrm>
          <a:prstGeom prst="bentConnector3">
            <a:avLst>
              <a:gd name="adj1" fmla="val 50000"/>
            </a:avLst>
          </a:prstGeom>
          <a:noFill/>
          <a:ln w="12700">
            <a:solidFill>
              <a:schemeClr val="tx1"/>
            </a:solidFill>
            <a:miter lim="800000"/>
            <a:headEnd/>
            <a:tailEnd/>
          </a:ln>
          <a:effectLst/>
        </p:spPr>
      </p:cxnSp>
      <p:sp>
        <p:nvSpPr>
          <p:cNvPr id="40" name="Rectangle 4"/>
          <p:cNvSpPr>
            <a:spLocks noChangeArrowheads="1"/>
          </p:cNvSpPr>
          <p:nvPr/>
        </p:nvSpPr>
        <p:spPr bwMode="gray">
          <a:xfrm>
            <a:off x="492127" y="3362318"/>
            <a:ext cx="1701384" cy="615950"/>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Cluster 365</a:t>
            </a:r>
          </a:p>
        </p:txBody>
      </p:sp>
      <p:sp>
        <p:nvSpPr>
          <p:cNvPr id="41" name="Rectangle 5"/>
          <p:cNvSpPr>
            <a:spLocks noChangeArrowheads="1"/>
          </p:cNvSpPr>
          <p:nvPr/>
        </p:nvSpPr>
        <p:spPr bwMode="gray">
          <a:xfrm>
            <a:off x="2752781" y="1902618"/>
            <a:ext cx="1701384" cy="614363"/>
          </a:xfrm>
          <a:prstGeom prst="rect">
            <a:avLst/>
          </a:prstGeom>
          <a:solidFill>
            <a:schemeClr val="accent2"/>
          </a:solidFill>
          <a:ln w="9525">
            <a:noFill/>
            <a:miter lim="800000"/>
            <a:headEnd/>
            <a:tailEnd/>
          </a:ln>
          <a:effectLst/>
        </p:spPr>
        <p:txBody>
          <a:bodyPr lIns="54426" tIns="54426" rIns="54426" bIns="54426" anchor="ctr"/>
          <a:lstStyle/>
          <a:p>
            <a:pPr algn="ctr" eaLnBrk="0" hangingPunct="0">
              <a:buClr>
                <a:schemeClr val="tx2"/>
              </a:buClr>
            </a:pPr>
            <a:r>
              <a:rPr lang="en-US" sz="1400" dirty="0">
                <a:solidFill>
                  <a:srgbClr val="FFFFFF"/>
                </a:solidFill>
              </a:rPr>
              <a:t>Output Forms</a:t>
            </a:r>
          </a:p>
        </p:txBody>
      </p:sp>
      <p:sp>
        <p:nvSpPr>
          <p:cNvPr id="42" name="Rectangle 8"/>
          <p:cNvSpPr>
            <a:spLocks noChangeArrowheads="1"/>
          </p:cNvSpPr>
          <p:nvPr/>
        </p:nvSpPr>
        <p:spPr bwMode="gray">
          <a:xfrm>
            <a:off x="2752781" y="4798551"/>
            <a:ext cx="1701384" cy="61436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Integration</a:t>
            </a:r>
          </a:p>
        </p:txBody>
      </p:sp>
      <p:cxnSp>
        <p:nvCxnSpPr>
          <p:cNvPr id="43" name="AutoShape 23"/>
          <p:cNvCxnSpPr>
            <a:cxnSpLocks noChangeShapeType="1"/>
            <a:stCxn id="40" idx="3"/>
            <a:endCxn id="41" idx="1"/>
          </p:cNvCxnSpPr>
          <p:nvPr/>
        </p:nvCxnSpPr>
        <p:spPr bwMode="gray">
          <a:xfrm flipV="1">
            <a:off x="2193511" y="2209800"/>
            <a:ext cx="559270" cy="1460493"/>
          </a:xfrm>
          <a:prstGeom prst="bentConnector3">
            <a:avLst>
              <a:gd name="adj1" fmla="val 50000"/>
            </a:avLst>
          </a:prstGeom>
          <a:noFill/>
          <a:ln w="12700">
            <a:solidFill>
              <a:schemeClr val="tx1"/>
            </a:solidFill>
            <a:miter lim="800000"/>
            <a:headEnd/>
            <a:tailEnd/>
          </a:ln>
          <a:effectLst/>
        </p:spPr>
      </p:cxnSp>
      <p:cxnSp>
        <p:nvCxnSpPr>
          <p:cNvPr id="44" name="AutoShape 40"/>
          <p:cNvCxnSpPr>
            <a:cxnSpLocks noChangeShapeType="1"/>
            <a:stCxn id="40" idx="3"/>
            <a:endCxn id="42" idx="1"/>
          </p:cNvCxnSpPr>
          <p:nvPr/>
        </p:nvCxnSpPr>
        <p:spPr bwMode="gray">
          <a:xfrm>
            <a:off x="2193511" y="3670293"/>
            <a:ext cx="559270" cy="1435440"/>
          </a:xfrm>
          <a:prstGeom prst="bentConnector3">
            <a:avLst>
              <a:gd name="adj1" fmla="val 50000"/>
            </a:avLst>
          </a:prstGeom>
          <a:noFill/>
          <a:ln w="12700">
            <a:solidFill>
              <a:schemeClr val="tx1"/>
            </a:solidFill>
            <a:miter lim="800000"/>
            <a:headEnd/>
            <a:tailEnd/>
          </a:ln>
          <a:effectLst/>
        </p:spPr>
      </p:cxnSp>
      <p:sp>
        <p:nvSpPr>
          <p:cNvPr id="45" name="Rectangle 5">
            <a:extLst>
              <a:ext uri="{FF2B5EF4-FFF2-40B4-BE49-F238E27FC236}">
                <a16:creationId xmlns:a16="http://schemas.microsoft.com/office/drawing/2014/main" id="{195E51A6-0DC5-A1D2-215E-2A751D91C1B3}"/>
              </a:ext>
            </a:extLst>
          </p:cNvPr>
          <p:cNvSpPr>
            <a:spLocks noChangeArrowheads="1"/>
          </p:cNvSpPr>
          <p:nvPr/>
        </p:nvSpPr>
        <p:spPr bwMode="gray">
          <a:xfrm>
            <a:off x="2752781" y="3339299"/>
            <a:ext cx="1701384" cy="61436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File processing</a:t>
            </a:r>
          </a:p>
        </p:txBody>
      </p:sp>
      <p:cxnSp>
        <p:nvCxnSpPr>
          <p:cNvPr id="51" name="AutoShape 40">
            <a:extLst>
              <a:ext uri="{FF2B5EF4-FFF2-40B4-BE49-F238E27FC236}">
                <a16:creationId xmlns:a16="http://schemas.microsoft.com/office/drawing/2014/main" id="{F7408196-E570-E776-89A0-B205E296CF58}"/>
              </a:ext>
            </a:extLst>
          </p:cNvPr>
          <p:cNvCxnSpPr>
            <a:cxnSpLocks noChangeShapeType="1"/>
          </p:cNvCxnSpPr>
          <p:nvPr/>
        </p:nvCxnSpPr>
        <p:spPr bwMode="gray">
          <a:xfrm flipV="1">
            <a:off x="2178235" y="3655273"/>
            <a:ext cx="574546" cy="16668"/>
          </a:xfrm>
          <a:prstGeom prst="bentConnector3">
            <a:avLst>
              <a:gd name="adj1" fmla="val 105091"/>
            </a:avLst>
          </a:prstGeom>
          <a:noFill/>
          <a:ln w="12700">
            <a:solidFill>
              <a:schemeClr val="tx1"/>
            </a:solidFill>
            <a:miter lim="800000"/>
            <a:headEnd/>
            <a:tailEnd/>
          </a:ln>
          <a:effectLst/>
        </p:spPr>
      </p:cxnSp>
      <p:sp>
        <p:nvSpPr>
          <p:cNvPr id="66" name="Rectangle 20">
            <a:extLst>
              <a:ext uri="{FF2B5EF4-FFF2-40B4-BE49-F238E27FC236}">
                <a16:creationId xmlns:a16="http://schemas.microsoft.com/office/drawing/2014/main" id="{4E7B6ABD-8C74-9157-F019-28141A13E2D4}"/>
              </a:ext>
            </a:extLst>
          </p:cNvPr>
          <p:cNvSpPr>
            <a:spLocks noChangeArrowheads="1"/>
          </p:cNvSpPr>
          <p:nvPr/>
        </p:nvSpPr>
        <p:spPr bwMode="gray">
          <a:xfrm>
            <a:off x="7291045" y="3132336"/>
            <a:ext cx="4388285" cy="304800"/>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Executable custom program</a:t>
            </a:r>
          </a:p>
        </p:txBody>
      </p:sp>
      <p:sp>
        <p:nvSpPr>
          <p:cNvPr id="67" name="Rectangle 21">
            <a:extLst>
              <a:ext uri="{FF2B5EF4-FFF2-40B4-BE49-F238E27FC236}">
                <a16:creationId xmlns:a16="http://schemas.microsoft.com/office/drawing/2014/main" id="{ADF5B7B4-C47E-4CB7-145D-AB5500D2026A}"/>
              </a:ext>
            </a:extLst>
          </p:cNvPr>
          <p:cNvSpPr>
            <a:spLocks noChangeArrowheads="1"/>
          </p:cNvSpPr>
          <p:nvPr/>
        </p:nvSpPr>
        <p:spPr bwMode="gray">
          <a:xfrm>
            <a:off x="7291045" y="3519687"/>
            <a:ext cx="4388285" cy="304800"/>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Custom tables</a:t>
            </a:r>
          </a:p>
        </p:txBody>
      </p:sp>
      <p:sp>
        <p:nvSpPr>
          <p:cNvPr id="68" name="Rectangle 22">
            <a:extLst>
              <a:ext uri="{FF2B5EF4-FFF2-40B4-BE49-F238E27FC236}">
                <a16:creationId xmlns:a16="http://schemas.microsoft.com/office/drawing/2014/main" id="{4BBE51A6-356D-FBC2-93E3-C6997B652323}"/>
              </a:ext>
            </a:extLst>
          </p:cNvPr>
          <p:cNvSpPr>
            <a:spLocks noChangeArrowheads="1"/>
          </p:cNvSpPr>
          <p:nvPr/>
        </p:nvSpPr>
        <p:spPr bwMode="gray">
          <a:xfrm>
            <a:off x="7291045" y="3907037"/>
            <a:ext cx="4388285" cy="306388"/>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ALV FM</a:t>
            </a:r>
          </a:p>
        </p:txBody>
      </p:sp>
      <p:cxnSp>
        <p:nvCxnSpPr>
          <p:cNvPr id="69" name="AutoShape 34">
            <a:extLst>
              <a:ext uri="{FF2B5EF4-FFF2-40B4-BE49-F238E27FC236}">
                <a16:creationId xmlns:a16="http://schemas.microsoft.com/office/drawing/2014/main" id="{5614D863-AE76-E8A7-7FA3-B59A90DFFDCB}"/>
              </a:ext>
            </a:extLst>
          </p:cNvPr>
          <p:cNvCxnSpPr>
            <a:cxnSpLocks noChangeShapeType="1"/>
            <a:endCxn id="66" idx="1"/>
          </p:cNvCxnSpPr>
          <p:nvPr/>
        </p:nvCxnSpPr>
        <p:spPr bwMode="gray">
          <a:xfrm flipV="1">
            <a:off x="6731775" y="3284736"/>
            <a:ext cx="559270" cy="385765"/>
          </a:xfrm>
          <a:prstGeom prst="bentConnector3">
            <a:avLst>
              <a:gd name="adj1" fmla="val 50000"/>
            </a:avLst>
          </a:prstGeom>
          <a:noFill/>
          <a:ln w="12700">
            <a:solidFill>
              <a:schemeClr val="tx1"/>
            </a:solidFill>
            <a:miter lim="800000"/>
            <a:headEnd/>
            <a:tailEnd/>
          </a:ln>
          <a:effectLst/>
        </p:spPr>
      </p:cxnSp>
      <p:cxnSp>
        <p:nvCxnSpPr>
          <p:cNvPr id="70" name="AutoShape 35">
            <a:extLst>
              <a:ext uri="{FF2B5EF4-FFF2-40B4-BE49-F238E27FC236}">
                <a16:creationId xmlns:a16="http://schemas.microsoft.com/office/drawing/2014/main" id="{187DD40F-B08B-2018-E752-77F52B048C77}"/>
              </a:ext>
            </a:extLst>
          </p:cNvPr>
          <p:cNvCxnSpPr>
            <a:cxnSpLocks noChangeShapeType="1"/>
            <a:endCxn id="67" idx="1"/>
          </p:cNvCxnSpPr>
          <p:nvPr/>
        </p:nvCxnSpPr>
        <p:spPr bwMode="gray">
          <a:xfrm>
            <a:off x="6731775" y="3670501"/>
            <a:ext cx="559270" cy="1586"/>
          </a:xfrm>
          <a:prstGeom prst="bentConnector3">
            <a:avLst>
              <a:gd name="adj1" fmla="val 50000"/>
            </a:avLst>
          </a:prstGeom>
          <a:noFill/>
          <a:ln w="12700">
            <a:solidFill>
              <a:schemeClr val="tx1"/>
            </a:solidFill>
            <a:miter lim="800000"/>
            <a:headEnd/>
            <a:tailEnd/>
          </a:ln>
          <a:effectLst/>
        </p:spPr>
      </p:cxnSp>
      <p:cxnSp>
        <p:nvCxnSpPr>
          <p:cNvPr id="71" name="AutoShape 36">
            <a:extLst>
              <a:ext uri="{FF2B5EF4-FFF2-40B4-BE49-F238E27FC236}">
                <a16:creationId xmlns:a16="http://schemas.microsoft.com/office/drawing/2014/main" id="{C0226962-CBA0-AA7A-CACA-CC30709B3401}"/>
              </a:ext>
            </a:extLst>
          </p:cNvPr>
          <p:cNvCxnSpPr>
            <a:cxnSpLocks noChangeShapeType="1"/>
            <a:endCxn id="68" idx="1"/>
          </p:cNvCxnSpPr>
          <p:nvPr/>
        </p:nvCxnSpPr>
        <p:spPr bwMode="gray">
          <a:xfrm>
            <a:off x="6731775" y="3670501"/>
            <a:ext cx="559270" cy="389730"/>
          </a:xfrm>
          <a:prstGeom prst="bentConnector3">
            <a:avLst>
              <a:gd name="adj1" fmla="val 50000"/>
            </a:avLst>
          </a:prstGeom>
          <a:noFill/>
          <a:ln w="12700">
            <a:solidFill>
              <a:schemeClr val="tx1"/>
            </a:solidFill>
            <a:miter lim="800000"/>
            <a:headEnd/>
            <a:tailEnd/>
          </a:ln>
          <a:effectLst/>
        </p:spPr>
      </p:cxnSp>
      <p:sp>
        <p:nvSpPr>
          <p:cNvPr id="75" name="Rectangle 11">
            <a:extLst>
              <a:ext uri="{FF2B5EF4-FFF2-40B4-BE49-F238E27FC236}">
                <a16:creationId xmlns:a16="http://schemas.microsoft.com/office/drawing/2014/main" id="{BB0FFF0B-79DC-ED0B-47BD-78C1143EE429}"/>
              </a:ext>
            </a:extLst>
          </p:cNvPr>
          <p:cNvSpPr>
            <a:spLocks noChangeArrowheads="1"/>
          </p:cNvSpPr>
          <p:nvPr/>
        </p:nvSpPr>
        <p:spPr bwMode="gray">
          <a:xfrm>
            <a:off x="5028711" y="5376005"/>
            <a:ext cx="1701384" cy="540542"/>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Acct Posting Interface(FM)</a:t>
            </a:r>
          </a:p>
        </p:txBody>
      </p:sp>
      <p:cxnSp>
        <p:nvCxnSpPr>
          <p:cNvPr id="76" name="AutoShape 38">
            <a:extLst>
              <a:ext uri="{FF2B5EF4-FFF2-40B4-BE49-F238E27FC236}">
                <a16:creationId xmlns:a16="http://schemas.microsoft.com/office/drawing/2014/main" id="{58797A72-C2C9-3994-7EB2-6F88BD31ABA9}"/>
              </a:ext>
            </a:extLst>
          </p:cNvPr>
          <p:cNvCxnSpPr>
            <a:cxnSpLocks noChangeShapeType="1"/>
            <a:endCxn id="75" idx="1"/>
          </p:cNvCxnSpPr>
          <p:nvPr/>
        </p:nvCxnSpPr>
        <p:spPr bwMode="gray">
          <a:xfrm rot="16200000" flipH="1">
            <a:off x="4614802" y="5232367"/>
            <a:ext cx="540544" cy="287273"/>
          </a:xfrm>
          <a:prstGeom prst="bentConnector2">
            <a:avLst/>
          </a:prstGeom>
          <a:noFill/>
          <a:ln w="12700">
            <a:solidFill>
              <a:schemeClr val="tx1"/>
            </a:solidFill>
            <a:miter lim="800000"/>
            <a:headEnd/>
            <a:tailEnd/>
          </a:ln>
          <a:effectLst/>
        </p:spPr>
      </p:cxnSp>
    </p:spTree>
    <p:extLst>
      <p:ext uri="{BB962C8B-B14F-4D97-AF65-F5344CB8AC3E}">
        <p14:creationId xmlns:p14="http://schemas.microsoft.com/office/powerpoint/2010/main" val="172182541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en-US"/>
          </a:p>
        </p:txBody>
      </p:sp>
      <p:sp>
        <p:nvSpPr>
          <p:cNvPr id="1302534" name="Rectangle 6"/>
          <p:cNvSpPr>
            <a:spLocks noChangeArrowheads="1"/>
          </p:cNvSpPr>
          <p:nvPr/>
        </p:nvSpPr>
        <p:spPr bwMode="gray">
          <a:xfrm>
            <a:off x="4797603" y="1400206"/>
            <a:ext cx="1701384" cy="614363"/>
          </a:xfrm>
          <a:prstGeom prst="rect">
            <a:avLst/>
          </a:prstGeom>
          <a:solidFill>
            <a:schemeClr val="accent2"/>
          </a:solidFill>
          <a:ln w="9525">
            <a:noFill/>
            <a:miter lim="800000"/>
            <a:headEnd/>
            <a:tailEnd/>
          </a:ln>
          <a:effectLst/>
        </p:spPr>
        <p:txBody>
          <a:bodyPr lIns="54426" tIns="54426" rIns="54426" bIns="54426" anchor="ctr"/>
          <a:lstStyle/>
          <a:p>
            <a:pPr algn="ctr" eaLnBrk="0" hangingPunct="0">
              <a:buClr>
                <a:schemeClr val="tx2"/>
              </a:buClr>
            </a:pPr>
            <a:r>
              <a:rPr lang="en-US" sz="1400" dirty="0">
                <a:solidFill>
                  <a:srgbClr val="FFFFFF"/>
                </a:solidFill>
              </a:rPr>
              <a:t>SAP Script</a:t>
            </a:r>
          </a:p>
          <a:p>
            <a:pPr algn="ctr" eaLnBrk="0" hangingPunct="0">
              <a:buClr>
                <a:schemeClr val="tx2"/>
              </a:buClr>
            </a:pPr>
            <a:r>
              <a:rPr lang="en-US" sz="1400" dirty="0">
                <a:solidFill>
                  <a:srgbClr val="FFFFFF"/>
                </a:solidFill>
              </a:rPr>
              <a:t>Smart Forms, programs</a:t>
            </a:r>
          </a:p>
        </p:txBody>
      </p:sp>
      <p:sp>
        <p:nvSpPr>
          <p:cNvPr id="1302535" name="Rectangle 7"/>
          <p:cNvSpPr>
            <a:spLocks noChangeArrowheads="1"/>
          </p:cNvSpPr>
          <p:nvPr/>
        </p:nvSpPr>
        <p:spPr bwMode="gray">
          <a:xfrm>
            <a:off x="7072687" y="2400532"/>
            <a:ext cx="953886" cy="306388"/>
          </a:xfrm>
          <a:prstGeom prst="rect">
            <a:avLst/>
          </a:prstGeom>
          <a:noFill/>
          <a:ln w="9525">
            <a:solidFill>
              <a:schemeClr val="bg1"/>
            </a:solidFill>
            <a:miter lim="800000"/>
            <a:headEnd/>
            <a:tailEnd/>
          </a:ln>
          <a:effectLst/>
        </p:spPr>
        <p:txBody>
          <a:bodyPr lIns="55712" tIns="54426" rIns="55712" bIns="54426" anchor="ctr"/>
          <a:lstStyle/>
          <a:p>
            <a:pPr algn="l" eaLnBrk="0" hangingPunct="0">
              <a:buClr>
                <a:schemeClr val="tx2"/>
              </a:buClr>
              <a:buSzTx/>
            </a:pPr>
            <a:r>
              <a:rPr lang="en-US" sz="1400" dirty="0"/>
              <a:t>Appends</a:t>
            </a:r>
          </a:p>
        </p:txBody>
      </p:sp>
      <p:sp>
        <p:nvSpPr>
          <p:cNvPr id="1302537" name="Rectangle 9"/>
          <p:cNvSpPr>
            <a:spLocks noChangeArrowheads="1"/>
          </p:cNvSpPr>
          <p:nvPr/>
        </p:nvSpPr>
        <p:spPr bwMode="gray">
          <a:xfrm>
            <a:off x="4797603" y="3912054"/>
            <a:ext cx="1701384" cy="60147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SAP_GUI</a:t>
            </a:r>
          </a:p>
          <a:p>
            <a:pPr algn="ctr" eaLnBrk="0" hangingPunct="0">
              <a:buClr>
                <a:schemeClr val="tx2"/>
              </a:buClr>
            </a:pPr>
            <a:r>
              <a:rPr lang="en-US" sz="1400" dirty="0"/>
              <a:t>File upload</a:t>
            </a:r>
          </a:p>
        </p:txBody>
      </p:sp>
      <p:sp>
        <p:nvSpPr>
          <p:cNvPr id="1302538" name="Rectangle 10"/>
          <p:cNvSpPr>
            <a:spLocks noChangeArrowheads="1"/>
          </p:cNvSpPr>
          <p:nvPr/>
        </p:nvSpPr>
        <p:spPr bwMode="gray">
          <a:xfrm>
            <a:off x="7076771" y="2996418"/>
            <a:ext cx="2558019" cy="306388"/>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SM30</a:t>
            </a:r>
          </a:p>
        </p:txBody>
      </p:sp>
      <p:sp>
        <p:nvSpPr>
          <p:cNvPr id="1302539" name="Rectangle 11"/>
          <p:cNvSpPr>
            <a:spLocks noChangeArrowheads="1"/>
          </p:cNvSpPr>
          <p:nvPr/>
        </p:nvSpPr>
        <p:spPr bwMode="gray">
          <a:xfrm>
            <a:off x="4797603" y="4766559"/>
            <a:ext cx="1701384" cy="540542"/>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BAPI</a:t>
            </a:r>
          </a:p>
          <a:p>
            <a:pPr algn="ctr" eaLnBrk="0" hangingPunct="0">
              <a:buClr>
                <a:schemeClr val="tx2"/>
              </a:buClr>
            </a:pPr>
            <a:r>
              <a:rPr lang="en-US" sz="1400" dirty="0"/>
              <a:t>Account Posting</a:t>
            </a:r>
          </a:p>
        </p:txBody>
      </p:sp>
      <p:sp>
        <p:nvSpPr>
          <p:cNvPr id="1302540" name="Rectangle 12"/>
          <p:cNvSpPr>
            <a:spLocks noChangeArrowheads="1"/>
          </p:cNvSpPr>
          <p:nvPr/>
        </p:nvSpPr>
        <p:spPr bwMode="gray">
          <a:xfrm>
            <a:off x="7076771" y="3364639"/>
            <a:ext cx="2558019" cy="303213"/>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Transactions</a:t>
            </a:r>
          </a:p>
        </p:txBody>
      </p:sp>
      <p:sp>
        <p:nvSpPr>
          <p:cNvPr id="1302548" name="Rectangle 20"/>
          <p:cNvSpPr>
            <a:spLocks noChangeArrowheads="1"/>
          </p:cNvSpPr>
          <p:nvPr/>
        </p:nvSpPr>
        <p:spPr bwMode="gray">
          <a:xfrm>
            <a:off x="9129097" y="5473039"/>
            <a:ext cx="2558019" cy="304800"/>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Custom programs</a:t>
            </a:r>
          </a:p>
        </p:txBody>
      </p:sp>
      <p:sp>
        <p:nvSpPr>
          <p:cNvPr id="1302549" name="Rectangle 21"/>
          <p:cNvSpPr>
            <a:spLocks noChangeArrowheads="1"/>
          </p:cNvSpPr>
          <p:nvPr/>
        </p:nvSpPr>
        <p:spPr bwMode="gray">
          <a:xfrm>
            <a:off x="9129096" y="5838543"/>
            <a:ext cx="2558019" cy="304800"/>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Custom tables</a:t>
            </a:r>
          </a:p>
        </p:txBody>
      </p:sp>
      <p:sp>
        <p:nvSpPr>
          <p:cNvPr id="1302550" name="Rectangle 22"/>
          <p:cNvSpPr>
            <a:spLocks noChangeArrowheads="1"/>
          </p:cNvSpPr>
          <p:nvPr/>
        </p:nvSpPr>
        <p:spPr bwMode="gray">
          <a:xfrm>
            <a:off x="9129095" y="6205066"/>
            <a:ext cx="2558019" cy="306388"/>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Text</a:t>
            </a:r>
          </a:p>
        </p:txBody>
      </p:sp>
      <p:cxnSp>
        <p:nvCxnSpPr>
          <p:cNvPr id="1302552" name="AutoShape 24"/>
          <p:cNvCxnSpPr>
            <a:cxnSpLocks noChangeShapeType="1"/>
            <a:stCxn id="41" idx="3"/>
            <a:endCxn id="1302534" idx="1"/>
          </p:cNvCxnSpPr>
          <p:nvPr/>
        </p:nvCxnSpPr>
        <p:spPr bwMode="gray">
          <a:xfrm>
            <a:off x="4223057" y="1707388"/>
            <a:ext cx="574546" cy="12700"/>
          </a:xfrm>
          <a:prstGeom prst="bentConnector3">
            <a:avLst>
              <a:gd name="adj1" fmla="val 98970"/>
            </a:avLst>
          </a:prstGeom>
          <a:noFill/>
          <a:ln w="12700">
            <a:solidFill>
              <a:schemeClr val="tx1"/>
            </a:solidFill>
            <a:miter lim="800000"/>
            <a:headEnd/>
            <a:tailEnd/>
          </a:ln>
          <a:effectLst/>
        </p:spPr>
      </p:cxnSp>
      <p:cxnSp>
        <p:nvCxnSpPr>
          <p:cNvPr id="1302554" name="AutoShape 26"/>
          <p:cNvCxnSpPr>
            <a:cxnSpLocks noChangeShapeType="1"/>
            <a:endCxn id="1302538" idx="1"/>
          </p:cNvCxnSpPr>
          <p:nvPr/>
        </p:nvCxnSpPr>
        <p:spPr bwMode="gray">
          <a:xfrm flipV="1">
            <a:off x="6792686" y="3149612"/>
            <a:ext cx="284085" cy="205503"/>
          </a:xfrm>
          <a:prstGeom prst="bentConnector3">
            <a:avLst>
              <a:gd name="adj1" fmla="val 481"/>
            </a:avLst>
          </a:prstGeom>
          <a:noFill/>
          <a:ln w="12700">
            <a:solidFill>
              <a:schemeClr val="tx1"/>
            </a:solidFill>
            <a:miter lim="800000"/>
            <a:headEnd/>
            <a:tailEnd/>
          </a:ln>
          <a:effectLst/>
        </p:spPr>
      </p:cxnSp>
      <p:cxnSp>
        <p:nvCxnSpPr>
          <p:cNvPr id="1302555" name="AutoShape 27"/>
          <p:cNvCxnSpPr>
            <a:cxnSpLocks noChangeShapeType="1"/>
            <a:stCxn id="48" idx="3"/>
            <a:endCxn id="1302540" idx="1"/>
          </p:cNvCxnSpPr>
          <p:nvPr/>
        </p:nvCxnSpPr>
        <p:spPr bwMode="gray">
          <a:xfrm>
            <a:off x="6517501" y="3328156"/>
            <a:ext cx="559270" cy="188090"/>
          </a:xfrm>
          <a:prstGeom prst="bentConnector3">
            <a:avLst>
              <a:gd name="adj1" fmla="val 50000"/>
            </a:avLst>
          </a:prstGeom>
          <a:noFill/>
          <a:ln w="12700">
            <a:solidFill>
              <a:schemeClr val="tx1"/>
            </a:solidFill>
            <a:miter lim="800000"/>
            <a:headEnd/>
            <a:tailEnd/>
          </a:ln>
          <a:effectLst/>
        </p:spPr>
      </p:cxnSp>
      <p:cxnSp>
        <p:nvCxnSpPr>
          <p:cNvPr id="1302562" name="AutoShape 34"/>
          <p:cNvCxnSpPr>
            <a:cxnSpLocks noChangeShapeType="1"/>
          </p:cNvCxnSpPr>
          <p:nvPr/>
        </p:nvCxnSpPr>
        <p:spPr bwMode="gray">
          <a:xfrm flipV="1">
            <a:off x="8569828" y="5602005"/>
            <a:ext cx="559270" cy="385765"/>
          </a:xfrm>
          <a:prstGeom prst="bentConnector3">
            <a:avLst>
              <a:gd name="adj1" fmla="val 50000"/>
            </a:avLst>
          </a:prstGeom>
          <a:noFill/>
          <a:ln w="12700">
            <a:solidFill>
              <a:schemeClr val="tx1"/>
            </a:solidFill>
            <a:miter lim="800000"/>
            <a:headEnd/>
            <a:tailEnd/>
          </a:ln>
          <a:effectLst/>
        </p:spPr>
      </p:cxnSp>
      <p:cxnSp>
        <p:nvCxnSpPr>
          <p:cNvPr id="1302563" name="AutoShape 35"/>
          <p:cNvCxnSpPr>
            <a:cxnSpLocks noChangeShapeType="1"/>
          </p:cNvCxnSpPr>
          <p:nvPr/>
        </p:nvCxnSpPr>
        <p:spPr bwMode="gray">
          <a:xfrm>
            <a:off x="8569828" y="5987770"/>
            <a:ext cx="326010" cy="2379"/>
          </a:xfrm>
          <a:prstGeom prst="bentConnector3">
            <a:avLst>
              <a:gd name="adj1" fmla="val 50000"/>
            </a:avLst>
          </a:prstGeom>
          <a:noFill/>
          <a:ln w="12700">
            <a:solidFill>
              <a:schemeClr val="tx1"/>
            </a:solidFill>
            <a:miter lim="800000"/>
            <a:headEnd/>
            <a:tailEnd/>
          </a:ln>
          <a:effectLst/>
        </p:spPr>
      </p:cxnSp>
      <p:cxnSp>
        <p:nvCxnSpPr>
          <p:cNvPr id="1302564" name="AutoShape 36"/>
          <p:cNvCxnSpPr>
            <a:cxnSpLocks noChangeShapeType="1"/>
          </p:cNvCxnSpPr>
          <p:nvPr/>
        </p:nvCxnSpPr>
        <p:spPr bwMode="gray">
          <a:xfrm>
            <a:off x="8569828" y="5987770"/>
            <a:ext cx="559270" cy="389730"/>
          </a:xfrm>
          <a:prstGeom prst="bentConnector3">
            <a:avLst>
              <a:gd name="adj1" fmla="val 50000"/>
            </a:avLst>
          </a:prstGeom>
          <a:noFill/>
          <a:ln w="12700">
            <a:solidFill>
              <a:schemeClr val="tx1"/>
            </a:solidFill>
            <a:miter lim="800000"/>
            <a:headEnd/>
            <a:tailEnd/>
          </a:ln>
          <a:effectLst/>
        </p:spPr>
      </p:cxnSp>
      <p:cxnSp>
        <p:nvCxnSpPr>
          <p:cNvPr id="1302565" name="AutoShape 37"/>
          <p:cNvCxnSpPr>
            <a:cxnSpLocks noChangeShapeType="1"/>
            <a:stCxn id="45" idx="3"/>
            <a:endCxn id="1302537" idx="1"/>
          </p:cNvCxnSpPr>
          <p:nvPr/>
        </p:nvCxnSpPr>
        <p:spPr bwMode="gray">
          <a:xfrm flipV="1">
            <a:off x="4223057" y="4212791"/>
            <a:ext cx="574546" cy="6445"/>
          </a:xfrm>
          <a:prstGeom prst="bentConnector3">
            <a:avLst>
              <a:gd name="adj1" fmla="val 50000"/>
            </a:avLst>
          </a:prstGeom>
          <a:noFill/>
          <a:ln w="12700">
            <a:solidFill>
              <a:schemeClr val="tx1"/>
            </a:solidFill>
            <a:miter lim="800000"/>
            <a:headEnd/>
            <a:tailEnd/>
          </a:ln>
          <a:effectLst/>
        </p:spPr>
      </p:cxnSp>
      <p:cxnSp>
        <p:nvCxnSpPr>
          <p:cNvPr id="1302566" name="AutoShape 38"/>
          <p:cNvCxnSpPr>
            <a:cxnSpLocks noChangeShapeType="1"/>
            <a:stCxn id="42" idx="3"/>
            <a:endCxn id="1302539" idx="1"/>
          </p:cNvCxnSpPr>
          <p:nvPr/>
        </p:nvCxnSpPr>
        <p:spPr bwMode="gray">
          <a:xfrm flipV="1">
            <a:off x="4223057" y="5036830"/>
            <a:ext cx="574546" cy="380405"/>
          </a:xfrm>
          <a:prstGeom prst="bentConnector3">
            <a:avLst>
              <a:gd name="adj1" fmla="val 50000"/>
            </a:avLst>
          </a:prstGeom>
          <a:noFill/>
          <a:ln w="12700">
            <a:solidFill>
              <a:schemeClr val="tx1"/>
            </a:solidFill>
            <a:miter lim="800000"/>
            <a:headEnd/>
            <a:tailEnd/>
          </a:ln>
          <a:effectLst/>
        </p:spPr>
      </p:cxnSp>
      <p:sp>
        <p:nvSpPr>
          <p:cNvPr id="40" name="Rectangle 4"/>
          <p:cNvSpPr>
            <a:spLocks noChangeArrowheads="1"/>
          </p:cNvSpPr>
          <p:nvPr/>
        </p:nvSpPr>
        <p:spPr bwMode="gray">
          <a:xfrm>
            <a:off x="261019" y="3030727"/>
            <a:ext cx="1701384" cy="615950"/>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Cluster 1604</a:t>
            </a:r>
          </a:p>
        </p:txBody>
      </p:sp>
      <p:sp>
        <p:nvSpPr>
          <p:cNvPr id="41" name="Rectangle 5"/>
          <p:cNvSpPr>
            <a:spLocks noChangeArrowheads="1"/>
          </p:cNvSpPr>
          <p:nvPr/>
        </p:nvSpPr>
        <p:spPr bwMode="gray">
          <a:xfrm>
            <a:off x="2521673" y="1400206"/>
            <a:ext cx="1701384" cy="614363"/>
          </a:xfrm>
          <a:prstGeom prst="rect">
            <a:avLst/>
          </a:prstGeom>
          <a:solidFill>
            <a:schemeClr val="accent2"/>
          </a:solidFill>
          <a:ln w="9525">
            <a:noFill/>
            <a:miter lim="800000"/>
            <a:headEnd/>
            <a:tailEnd/>
          </a:ln>
          <a:effectLst/>
        </p:spPr>
        <p:txBody>
          <a:bodyPr lIns="54426" tIns="54426" rIns="54426" bIns="54426" anchor="ctr"/>
          <a:lstStyle/>
          <a:p>
            <a:pPr algn="ctr" eaLnBrk="0" hangingPunct="0">
              <a:buClr>
                <a:schemeClr val="tx2"/>
              </a:buClr>
            </a:pPr>
            <a:r>
              <a:rPr lang="en-US" sz="1400" dirty="0">
                <a:solidFill>
                  <a:srgbClr val="FFFFFF"/>
                </a:solidFill>
              </a:rPr>
              <a:t>Output Forms</a:t>
            </a:r>
          </a:p>
        </p:txBody>
      </p:sp>
      <p:sp>
        <p:nvSpPr>
          <p:cNvPr id="42" name="Rectangle 8"/>
          <p:cNvSpPr>
            <a:spLocks noChangeArrowheads="1"/>
          </p:cNvSpPr>
          <p:nvPr/>
        </p:nvSpPr>
        <p:spPr bwMode="gray">
          <a:xfrm>
            <a:off x="2521673" y="5110053"/>
            <a:ext cx="1701384" cy="61436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Integration</a:t>
            </a:r>
          </a:p>
        </p:txBody>
      </p:sp>
      <p:cxnSp>
        <p:nvCxnSpPr>
          <p:cNvPr id="43" name="AutoShape 23"/>
          <p:cNvCxnSpPr>
            <a:cxnSpLocks noChangeShapeType="1"/>
            <a:stCxn id="40" idx="3"/>
            <a:endCxn id="41" idx="1"/>
          </p:cNvCxnSpPr>
          <p:nvPr/>
        </p:nvCxnSpPr>
        <p:spPr bwMode="gray">
          <a:xfrm flipV="1">
            <a:off x="1962403" y="1707388"/>
            <a:ext cx="559270" cy="1631314"/>
          </a:xfrm>
          <a:prstGeom prst="bentConnector3">
            <a:avLst>
              <a:gd name="adj1" fmla="val 50000"/>
            </a:avLst>
          </a:prstGeom>
          <a:noFill/>
          <a:ln w="12700">
            <a:solidFill>
              <a:schemeClr val="tx1"/>
            </a:solidFill>
            <a:miter lim="800000"/>
            <a:headEnd/>
            <a:tailEnd/>
          </a:ln>
          <a:effectLst/>
        </p:spPr>
      </p:cxnSp>
      <p:cxnSp>
        <p:nvCxnSpPr>
          <p:cNvPr id="44" name="AutoShape 40"/>
          <p:cNvCxnSpPr>
            <a:cxnSpLocks noChangeShapeType="1"/>
            <a:endCxn id="42" idx="1"/>
          </p:cNvCxnSpPr>
          <p:nvPr/>
        </p:nvCxnSpPr>
        <p:spPr bwMode="gray">
          <a:xfrm rot="16200000" flipH="1">
            <a:off x="1639876" y="4535438"/>
            <a:ext cx="1483958" cy="279636"/>
          </a:xfrm>
          <a:prstGeom prst="bentConnector2">
            <a:avLst/>
          </a:prstGeom>
          <a:noFill/>
          <a:ln w="12700">
            <a:solidFill>
              <a:schemeClr val="tx1"/>
            </a:solidFill>
            <a:miter lim="800000"/>
            <a:headEnd/>
            <a:tailEnd/>
          </a:ln>
          <a:effectLst/>
        </p:spPr>
      </p:cxnSp>
      <p:sp>
        <p:nvSpPr>
          <p:cNvPr id="45" name="Rectangle 5">
            <a:extLst>
              <a:ext uri="{FF2B5EF4-FFF2-40B4-BE49-F238E27FC236}">
                <a16:creationId xmlns:a16="http://schemas.microsoft.com/office/drawing/2014/main" id="{195E51A6-0DC5-A1D2-215E-2A751D91C1B3}"/>
              </a:ext>
            </a:extLst>
          </p:cNvPr>
          <p:cNvSpPr>
            <a:spLocks noChangeArrowheads="1"/>
          </p:cNvSpPr>
          <p:nvPr/>
        </p:nvSpPr>
        <p:spPr bwMode="gray">
          <a:xfrm>
            <a:off x="2521673" y="3912054"/>
            <a:ext cx="1701384" cy="61436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Technology</a:t>
            </a:r>
          </a:p>
        </p:txBody>
      </p:sp>
      <p:cxnSp>
        <p:nvCxnSpPr>
          <p:cNvPr id="51" name="AutoShape 40">
            <a:extLst>
              <a:ext uri="{FF2B5EF4-FFF2-40B4-BE49-F238E27FC236}">
                <a16:creationId xmlns:a16="http://schemas.microsoft.com/office/drawing/2014/main" id="{F7408196-E570-E776-89A0-B205E296CF58}"/>
              </a:ext>
            </a:extLst>
          </p:cNvPr>
          <p:cNvCxnSpPr>
            <a:cxnSpLocks noChangeShapeType="1"/>
            <a:endCxn id="45" idx="1"/>
          </p:cNvCxnSpPr>
          <p:nvPr/>
        </p:nvCxnSpPr>
        <p:spPr bwMode="gray">
          <a:xfrm rot="16200000" flipH="1">
            <a:off x="2075853" y="3773415"/>
            <a:ext cx="609551" cy="282089"/>
          </a:xfrm>
          <a:prstGeom prst="bentConnector2">
            <a:avLst/>
          </a:prstGeom>
          <a:noFill/>
          <a:ln w="12700">
            <a:solidFill>
              <a:schemeClr val="tx1"/>
            </a:solidFill>
            <a:miter lim="800000"/>
            <a:headEnd/>
            <a:tailEnd/>
          </a:ln>
          <a:effectLst/>
        </p:spPr>
      </p:cxnSp>
      <p:sp>
        <p:nvSpPr>
          <p:cNvPr id="66" name="Rectangle 20">
            <a:extLst>
              <a:ext uri="{FF2B5EF4-FFF2-40B4-BE49-F238E27FC236}">
                <a16:creationId xmlns:a16="http://schemas.microsoft.com/office/drawing/2014/main" id="{4E7B6ABD-8C74-9157-F019-28141A13E2D4}"/>
              </a:ext>
            </a:extLst>
          </p:cNvPr>
          <p:cNvSpPr>
            <a:spLocks noChangeArrowheads="1"/>
          </p:cNvSpPr>
          <p:nvPr/>
        </p:nvSpPr>
        <p:spPr bwMode="gray">
          <a:xfrm>
            <a:off x="9130778" y="4378637"/>
            <a:ext cx="2558019" cy="304800"/>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Executable custom program</a:t>
            </a:r>
          </a:p>
        </p:txBody>
      </p:sp>
      <p:sp>
        <p:nvSpPr>
          <p:cNvPr id="67" name="Rectangle 21">
            <a:extLst>
              <a:ext uri="{FF2B5EF4-FFF2-40B4-BE49-F238E27FC236}">
                <a16:creationId xmlns:a16="http://schemas.microsoft.com/office/drawing/2014/main" id="{ADF5B7B4-C47E-4CB7-145D-AB5500D2026A}"/>
              </a:ext>
            </a:extLst>
          </p:cNvPr>
          <p:cNvSpPr>
            <a:spLocks noChangeArrowheads="1"/>
          </p:cNvSpPr>
          <p:nvPr/>
        </p:nvSpPr>
        <p:spPr bwMode="gray">
          <a:xfrm>
            <a:off x="9130778" y="4765988"/>
            <a:ext cx="2558019" cy="304800"/>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Custom tables</a:t>
            </a:r>
          </a:p>
        </p:txBody>
      </p:sp>
      <p:sp>
        <p:nvSpPr>
          <p:cNvPr id="68" name="Rectangle 22">
            <a:extLst>
              <a:ext uri="{FF2B5EF4-FFF2-40B4-BE49-F238E27FC236}">
                <a16:creationId xmlns:a16="http://schemas.microsoft.com/office/drawing/2014/main" id="{4BBE51A6-356D-FBC2-93E3-C6997B652323}"/>
              </a:ext>
            </a:extLst>
          </p:cNvPr>
          <p:cNvSpPr>
            <a:spLocks noChangeArrowheads="1"/>
          </p:cNvSpPr>
          <p:nvPr/>
        </p:nvSpPr>
        <p:spPr bwMode="gray">
          <a:xfrm>
            <a:off x="9130778" y="5153338"/>
            <a:ext cx="2558019" cy="306388"/>
          </a:xfrm>
          <a:prstGeom prst="rect">
            <a:avLst/>
          </a:prstGeom>
          <a:noFill/>
          <a:ln w="9525">
            <a:solidFill>
              <a:schemeClr val="bg1"/>
            </a:solidFill>
            <a:miter lim="800000"/>
            <a:headEnd/>
            <a:tailEnd/>
          </a:ln>
          <a:effectLst/>
        </p:spPr>
        <p:txBody>
          <a:bodyPr lIns="55712" tIns="54426" rIns="55712" bIns="54426" anchor="ctr"/>
          <a:lstStyle/>
          <a:p>
            <a:pPr eaLnBrk="0" hangingPunct="0">
              <a:buClr>
                <a:schemeClr val="tx2"/>
              </a:buClr>
            </a:pPr>
            <a:r>
              <a:rPr lang="en-US" sz="1400" dirty="0"/>
              <a:t>ALV FM</a:t>
            </a:r>
          </a:p>
        </p:txBody>
      </p:sp>
      <p:cxnSp>
        <p:nvCxnSpPr>
          <p:cNvPr id="69" name="AutoShape 34">
            <a:extLst>
              <a:ext uri="{FF2B5EF4-FFF2-40B4-BE49-F238E27FC236}">
                <a16:creationId xmlns:a16="http://schemas.microsoft.com/office/drawing/2014/main" id="{5614D863-AE76-E8A7-7FA3-B59A90DFFDCB}"/>
              </a:ext>
            </a:extLst>
          </p:cNvPr>
          <p:cNvCxnSpPr>
            <a:cxnSpLocks noChangeShapeType="1"/>
            <a:endCxn id="66" idx="1"/>
          </p:cNvCxnSpPr>
          <p:nvPr/>
        </p:nvCxnSpPr>
        <p:spPr bwMode="gray">
          <a:xfrm flipV="1">
            <a:off x="8571508" y="4531037"/>
            <a:ext cx="559270" cy="385765"/>
          </a:xfrm>
          <a:prstGeom prst="bentConnector3">
            <a:avLst>
              <a:gd name="adj1" fmla="val 50000"/>
            </a:avLst>
          </a:prstGeom>
          <a:noFill/>
          <a:ln w="12700">
            <a:solidFill>
              <a:schemeClr val="tx1"/>
            </a:solidFill>
            <a:miter lim="800000"/>
            <a:headEnd/>
            <a:tailEnd/>
          </a:ln>
          <a:effectLst/>
        </p:spPr>
      </p:cxnSp>
      <p:cxnSp>
        <p:nvCxnSpPr>
          <p:cNvPr id="70" name="AutoShape 35">
            <a:extLst>
              <a:ext uri="{FF2B5EF4-FFF2-40B4-BE49-F238E27FC236}">
                <a16:creationId xmlns:a16="http://schemas.microsoft.com/office/drawing/2014/main" id="{187DD40F-B08B-2018-E752-77F52B048C77}"/>
              </a:ext>
            </a:extLst>
          </p:cNvPr>
          <p:cNvCxnSpPr>
            <a:cxnSpLocks noChangeShapeType="1"/>
            <a:endCxn id="67" idx="1"/>
          </p:cNvCxnSpPr>
          <p:nvPr/>
        </p:nvCxnSpPr>
        <p:spPr bwMode="gray">
          <a:xfrm>
            <a:off x="8571508" y="4916802"/>
            <a:ext cx="559270" cy="1586"/>
          </a:xfrm>
          <a:prstGeom prst="bentConnector3">
            <a:avLst>
              <a:gd name="adj1" fmla="val 50000"/>
            </a:avLst>
          </a:prstGeom>
          <a:noFill/>
          <a:ln w="12700">
            <a:solidFill>
              <a:schemeClr val="tx1"/>
            </a:solidFill>
            <a:miter lim="800000"/>
            <a:headEnd/>
            <a:tailEnd/>
          </a:ln>
          <a:effectLst/>
        </p:spPr>
      </p:cxnSp>
      <p:cxnSp>
        <p:nvCxnSpPr>
          <p:cNvPr id="71" name="AutoShape 36">
            <a:extLst>
              <a:ext uri="{FF2B5EF4-FFF2-40B4-BE49-F238E27FC236}">
                <a16:creationId xmlns:a16="http://schemas.microsoft.com/office/drawing/2014/main" id="{C0226962-CBA0-AA7A-CACA-CC30709B3401}"/>
              </a:ext>
            </a:extLst>
          </p:cNvPr>
          <p:cNvCxnSpPr>
            <a:cxnSpLocks noChangeShapeType="1"/>
            <a:endCxn id="68" idx="1"/>
          </p:cNvCxnSpPr>
          <p:nvPr/>
        </p:nvCxnSpPr>
        <p:spPr bwMode="gray">
          <a:xfrm>
            <a:off x="8571508" y="4916802"/>
            <a:ext cx="559270" cy="389730"/>
          </a:xfrm>
          <a:prstGeom prst="bentConnector3">
            <a:avLst>
              <a:gd name="adj1" fmla="val 50000"/>
            </a:avLst>
          </a:prstGeom>
          <a:noFill/>
          <a:ln w="12700">
            <a:solidFill>
              <a:schemeClr val="tx1"/>
            </a:solidFill>
            <a:miter lim="800000"/>
            <a:headEnd/>
            <a:tailEnd/>
          </a:ln>
          <a:effectLst/>
        </p:spPr>
      </p:cxnSp>
      <p:sp>
        <p:nvSpPr>
          <p:cNvPr id="75" name="Rectangle 11">
            <a:extLst>
              <a:ext uri="{FF2B5EF4-FFF2-40B4-BE49-F238E27FC236}">
                <a16:creationId xmlns:a16="http://schemas.microsoft.com/office/drawing/2014/main" id="{BB0FFF0B-79DC-ED0B-47BD-78C1143EE429}"/>
              </a:ext>
            </a:extLst>
          </p:cNvPr>
          <p:cNvSpPr>
            <a:spLocks noChangeArrowheads="1"/>
          </p:cNvSpPr>
          <p:nvPr/>
        </p:nvSpPr>
        <p:spPr bwMode="gray">
          <a:xfrm>
            <a:off x="4797603" y="5687507"/>
            <a:ext cx="1701384" cy="540542"/>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Acct Posting Interface(FM)</a:t>
            </a:r>
          </a:p>
        </p:txBody>
      </p:sp>
      <p:cxnSp>
        <p:nvCxnSpPr>
          <p:cNvPr id="76" name="AutoShape 38">
            <a:extLst>
              <a:ext uri="{FF2B5EF4-FFF2-40B4-BE49-F238E27FC236}">
                <a16:creationId xmlns:a16="http://schemas.microsoft.com/office/drawing/2014/main" id="{58797A72-C2C9-3994-7EB2-6F88BD31ABA9}"/>
              </a:ext>
            </a:extLst>
          </p:cNvPr>
          <p:cNvCxnSpPr>
            <a:cxnSpLocks noChangeShapeType="1"/>
            <a:endCxn id="75" idx="1"/>
          </p:cNvCxnSpPr>
          <p:nvPr/>
        </p:nvCxnSpPr>
        <p:spPr bwMode="gray">
          <a:xfrm rot="16200000" flipH="1">
            <a:off x="4383694" y="5543869"/>
            <a:ext cx="540544" cy="287273"/>
          </a:xfrm>
          <a:prstGeom prst="bentConnector2">
            <a:avLst/>
          </a:prstGeom>
          <a:noFill/>
          <a:ln w="12700">
            <a:solidFill>
              <a:schemeClr val="tx1"/>
            </a:solidFill>
            <a:miter lim="800000"/>
            <a:headEnd/>
            <a:tailEnd/>
          </a:ln>
          <a:effectLst/>
        </p:spPr>
      </p:cxnSp>
      <p:sp>
        <p:nvSpPr>
          <p:cNvPr id="48" name="Rectangle 9">
            <a:extLst>
              <a:ext uri="{FF2B5EF4-FFF2-40B4-BE49-F238E27FC236}">
                <a16:creationId xmlns:a16="http://schemas.microsoft.com/office/drawing/2014/main" id="{3755B4D4-1BC0-EEA5-BA8A-185DB9233CEC}"/>
              </a:ext>
            </a:extLst>
          </p:cNvPr>
          <p:cNvSpPr>
            <a:spLocks noChangeArrowheads="1"/>
          </p:cNvSpPr>
          <p:nvPr/>
        </p:nvSpPr>
        <p:spPr bwMode="gray">
          <a:xfrm>
            <a:off x="4816117" y="3027419"/>
            <a:ext cx="1701384" cy="60147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Custom tables</a:t>
            </a:r>
          </a:p>
        </p:txBody>
      </p:sp>
      <p:cxnSp>
        <p:nvCxnSpPr>
          <p:cNvPr id="49" name="AutoShape 37">
            <a:extLst>
              <a:ext uri="{FF2B5EF4-FFF2-40B4-BE49-F238E27FC236}">
                <a16:creationId xmlns:a16="http://schemas.microsoft.com/office/drawing/2014/main" id="{EFECDC8D-DE49-96AF-8A4A-E30A8586EB38}"/>
              </a:ext>
            </a:extLst>
          </p:cNvPr>
          <p:cNvCxnSpPr>
            <a:cxnSpLocks noChangeShapeType="1"/>
            <a:stCxn id="50" idx="3"/>
            <a:endCxn id="48" idx="1"/>
          </p:cNvCxnSpPr>
          <p:nvPr/>
        </p:nvCxnSpPr>
        <p:spPr bwMode="gray">
          <a:xfrm flipV="1">
            <a:off x="4241571" y="3328156"/>
            <a:ext cx="574546" cy="6445"/>
          </a:xfrm>
          <a:prstGeom prst="bentConnector3">
            <a:avLst>
              <a:gd name="adj1" fmla="val 50000"/>
            </a:avLst>
          </a:prstGeom>
          <a:noFill/>
          <a:ln w="12700">
            <a:solidFill>
              <a:schemeClr val="tx1"/>
            </a:solidFill>
            <a:miter lim="800000"/>
            <a:headEnd/>
            <a:tailEnd/>
          </a:ln>
          <a:effectLst/>
        </p:spPr>
      </p:cxnSp>
      <p:sp>
        <p:nvSpPr>
          <p:cNvPr id="50" name="Rectangle 5">
            <a:extLst>
              <a:ext uri="{FF2B5EF4-FFF2-40B4-BE49-F238E27FC236}">
                <a16:creationId xmlns:a16="http://schemas.microsoft.com/office/drawing/2014/main" id="{78197415-7284-54CC-EDF3-5F25C0E2B3FD}"/>
              </a:ext>
            </a:extLst>
          </p:cNvPr>
          <p:cNvSpPr>
            <a:spLocks noChangeArrowheads="1"/>
          </p:cNvSpPr>
          <p:nvPr/>
        </p:nvSpPr>
        <p:spPr bwMode="gray">
          <a:xfrm>
            <a:off x="2540187" y="3027419"/>
            <a:ext cx="1701384" cy="61436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Data</a:t>
            </a:r>
          </a:p>
        </p:txBody>
      </p:sp>
      <p:cxnSp>
        <p:nvCxnSpPr>
          <p:cNvPr id="72" name="AutoShape 40">
            <a:extLst>
              <a:ext uri="{FF2B5EF4-FFF2-40B4-BE49-F238E27FC236}">
                <a16:creationId xmlns:a16="http://schemas.microsoft.com/office/drawing/2014/main" id="{135608D3-9858-0EA4-EAC0-614D9BC27E4B}"/>
              </a:ext>
            </a:extLst>
          </p:cNvPr>
          <p:cNvCxnSpPr>
            <a:cxnSpLocks noChangeShapeType="1"/>
            <a:endCxn id="50" idx="1"/>
          </p:cNvCxnSpPr>
          <p:nvPr/>
        </p:nvCxnSpPr>
        <p:spPr bwMode="gray">
          <a:xfrm rot="5400000" flipH="1" flipV="1">
            <a:off x="2033663" y="3540522"/>
            <a:ext cx="712444" cy="300603"/>
          </a:xfrm>
          <a:prstGeom prst="bentConnector2">
            <a:avLst/>
          </a:prstGeom>
          <a:noFill/>
          <a:ln w="12700">
            <a:solidFill>
              <a:schemeClr val="tx1"/>
            </a:solidFill>
            <a:miter lim="800000"/>
            <a:headEnd/>
            <a:tailEnd/>
          </a:ln>
          <a:effectLst/>
        </p:spPr>
      </p:cxnSp>
      <p:sp>
        <p:nvSpPr>
          <p:cNvPr id="77" name="Rectangle 9">
            <a:extLst>
              <a:ext uri="{FF2B5EF4-FFF2-40B4-BE49-F238E27FC236}">
                <a16:creationId xmlns:a16="http://schemas.microsoft.com/office/drawing/2014/main" id="{80CE30B2-FE83-5304-0D69-70937AEB41CE}"/>
              </a:ext>
            </a:extLst>
          </p:cNvPr>
          <p:cNvSpPr>
            <a:spLocks noChangeArrowheads="1"/>
          </p:cNvSpPr>
          <p:nvPr/>
        </p:nvSpPr>
        <p:spPr bwMode="gray">
          <a:xfrm>
            <a:off x="4797698" y="2245325"/>
            <a:ext cx="1701384" cy="60147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Custom fields</a:t>
            </a:r>
          </a:p>
        </p:txBody>
      </p:sp>
      <p:cxnSp>
        <p:nvCxnSpPr>
          <p:cNvPr id="78" name="AutoShape 37">
            <a:extLst>
              <a:ext uri="{FF2B5EF4-FFF2-40B4-BE49-F238E27FC236}">
                <a16:creationId xmlns:a16="http://schemas.microsoft.com/office/drawing/2014/main" id="{D1CC7F50-0BE2-14CB-ACFA-9DDDFD81F64F}"/>
              </a:ext>
            </a:extLst>
          </p:cNvPr>
          <p:cNvCxnSpPr>
            <a:cxnSpLocks noChangeShapeType="1"/>
            <a:stCxn id="79" idx="3"/>
            <a:endCxn id="77" idx="1"/>
          </p:cNvCxnSpPr>
          <p:nvPr/>
        </p:nvCxnSpPr>
        <p:spPr bwMode="gray">
          <a:xfrm flipV="1">
            <a:off x="4223152" y="2546062"/>
            <a:ext cx="574546" cy="6445"/>
          </a:xfrm>
          <a:prstGeom prst="bentConnector3">
            <a:avLst>
              <a:gd name="adj1" fmla="val 50000"/>
            </a:avLst>
          </a:prstGeom>
          <a:noFill/>
          <a:ln w="12700">
            <a:solidFill>
              <a:schemeClr val="tx1"/>
            </a:solidFill>
            <a:miter lim="800000"/>
            <a:headEnd/>
            <a:tailEnd/>
          </a:ln>
          <a:effectLst/>
        </p:spPr>
      </p:cxnSp>
      <p:sp>
        <p:nvSpPr>
          <p:cNvPr id="79" name="Rectangle 5">
            <a:extLst>
              <a:ext uri="{FF2B5EF4-FFF2-40B4-BE49-F238E27FC236}">
                <a16:creationId xmlns:a16="http://schemas.microsoft.com/office/drawing/2014/main" id="{F3A51EFA-8C6C-677B-D6D8-D9465AF2DA20}"/>
              </a:ext>
            </a:extLst>
          </p:cNvPr>
          <p:cNvSpPr>
            <a:spLocks noChangeArrowheads="1"/>
          </p:cNvSpPr>
          <p:nvPr/>
        </p:nvSpPr>
        <p:spPr bwMode="gray">
          <a:xfrm>
            <a:off x="2521768" y="2245325"/>
            <a:ext cx="1701384" cy="614363"/>
          </a:xfrm>
          <a:prstGeom prst="rect">
            <a:avLst/>
          </a:prstGeom>
          <a:solidFill>
            <a:schemeClr val="accent1"/>
          </a:solidFill>
          <a:ln w="9525">
            <a:noFill/>
            <a:miter lim="800000"/>
            <a:headEnd/>
            <a:tailEnd/>
          </a:ln>
          <a:effectLst/>
        </p:spPr>
        <p:txBody>
          <a:bodyPr lIns="54426" tIns="54426" rIns="54426" bIns="54426" anchor="ctr"/>
          <a:lstStyle/>
          <a:p>
            <a:pPr algn="ctr" eaLnBrk="0" hangingPunct="0">
              <a:buClr>
                <a:schemeClr val="tx2"/>
              </a:buClr>
            </a:pPr>
            <a:r>
              <a:rPr lang="en-US" sz="1400" dirty="0"/>
              <a:t>Data</a:t>
            </a:r>
          </a:p>
        </p:txBody>
      </p:sp>
      <p:cxnSp>
        <p:nvCxnSpPr>
          <p:cNvPr id="80" name="AutoShape 40">
            <a:extLst>
              <a:ext uri="{FF2B5EF4-FFF2-40B4-BE49-F238E27FC236}">
                <a16:creationId xmlns:a16="http://schemas.microsoft.com/office/drawing/2014/main" id="{BBABC648-A346-C34A-E909-55336FA0DD5D}"/>
              </a:ext>
            </a:extLst>
          </p:cNvPr>
          <p:cNvCxnSpPr>
            <a:cxnSpLocks noChangeShapeType="1"/>
          </p:cNvCxnSpPr>
          <p:nvPr/>
        </p:nvCxnSpPr>
        <p:spPr bwMode="gray">
          <a:xfrm rot="5400000" flipH="1" flipV="1">
            <a:off x="2040888" y="2778713"/>
            <a:ext cx="712444" cy="300603"/>
          </a:xfrm>
          <a:prstGeom prst="bentConnector2">
            <a:avLst/>
          </a:prstGeom>
          <a:noFill/>
          <a:ln w="12700">
            <a:solidFill>
              <a:schemeClr val="tx1"/>
            </a:solidFill>
            <a:miter lim="800000"/>
            <a:headEnd/>
            <a:tailEnd/>
          </a:ln>
          <a:effectLst/>
        </p:spPr>
      </p:cxnSp>
      <p:cxnSp>
        <p:nvCxnSpPr>
          <p:cNvPr id="81" name="AutoShape 37">
            <a:extLst>
              <a:ext uri="{FF2B5EF4-FFF2-40B4-BE49-F238E27FC236}">
                <a16:creationId xmlns:a16="http://schemas.microsoft.com/office/drawing/2014/main" id="{D99849EE-A3D9-805E-E7F2-13FA647D2713}"/>
              </a:ext>
            </a:extLst>
          </p:cNvPr>
          <p:cNvCxnSpPr>
            <a:cxnSpLocks noChangeShapeType="1"/>
            <a:endCxn id="1302535" idx="1"/>
          </p:cNvCxnSpPr>
          <p:nvPr/>
        </p:nvCxnSpPr>
        <p:spPr bwMode="gray">
          <a:xfrm flipV="1">
            <a:off x="6499082" y="2553726"/>
            <a:ext cx="573605" cy="2384"/>
          </a:xfrm>
          <a:prstGeom prst="bentConnector3">
            <a:avLst>
              <a:gd name="adj1" fmla="val 50000"/>
            </a:avLst>
          </a:prstGeom>
          <a:noFill/>
          <a:ln w="12700">
            <a:solidFill>
              <a:schemeClr val="tx1"/>
            </a:solidFill>
            <a:miter lim="800000"/>
            <a:headEnd/>
            <a:tailEnd/>
          </a:ln>
          <a:effectLst/>
        </p:spPr>
      </p:cxnSp>
    </p:spTree>
    <p:extLst>
      <p:ext uri="{BB962C8B-B14F-4D97-AF65-F5344CB8AC3E}">
        <p14:creationId xmlns:p14="http://schemas.microsoft.com/office/powerpoint/2010/main" val="134426792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a:solidFill>
                  <a:schemeClr val="accent1"/>
                </a:solidFill>
              </a:rPr>
              <a:t>Forms</a:t>
            </a:r>
            <a:endParaRPr lang="en-US"/>
          </a:p>
        </p:txBody>
      </p:sp>
      <p:pic>
        <p:nvPicPr>
          <p:cNvPr id="7" name="Divider Image Placeholder">
            <a:extLst>
              <a:ext uri="{FF2B5EF4-FFF2-40B4-BE49-F238E27FC236}">
                <a16:creationId xmlns:a16="http://schemas.microsoft.com/office/drawing/2014/main" id="{3FEADB84-4FA8-4F63-8117-D5AD2F9BF195}"/>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91678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platzhalter 1">
            <a:extLst>
              <a:ext uri="{FF2B5EF4-FFF2-40B4-BE49-F238E27FC236}">
                <a16:creationId xmlns:a16="http://schemas.microsoft.com/office/drawing/2014/main" id="{2ACAFA20-6C55-1844-B9D4-0AF87926DD3B}"/>
              </a:ext>
            </a:extLst>
          </p:cNvPr>
          <p:cNvSpPr txBox="1">
            <a:spLocks/>
          </p:cNvSpPr>
          <p:nvPr/>
        </p:nvSpPr>
        <p:spPr>
          <a:xfrm>
            <a:off x="505457" y="1212928"/>
            <a:ext cx="9830735" cy="4655552"/>
          </a:xfrm>
          <a:prstGeom prst="rect">
            <a:avLst/>
          </a:prstGeom>
          <a:solidFill>
            <a:schemeClr val="bg1"/>
          </a:solidFill>
        </p:spPr>
        <p:txBody>
          <a:bodyPr vert="horz" lIns="0" tIns="0" rIns="0" bIns="0" rtlCol="0" anchor="t">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231" rtl="0" eaLnBrk="1" fontAlgn="auto" latinLnBrk="0" hangingPunct="1">
              <a:lnSpc>
                <a:spcPct val="200000"/>
              </a:lnSpc>
              <a:spcBef>
                <a:spcPts val="500"/>
              </a:spcBef>
              <a:spcAft>
                <a:spcPts val="0"/>
              </a:spcAft>
              <a:buClr>
                <a:srgbClr val="F0AB00"/>
              </a:buClr>
              <a:buSzPct val="80000"/>
              <a:buFontTx/>
              <a:buNone/>
              <a:tabLst/>
              <a:defRPr/>
            </a:pPr>
            <a:r>
              <a:rPr kumimoji="0" lang="en-US" sz="1400" b="1" i="0" u="none" strike="noStrike" kern="1200" cap="none" spc="0" normalizeH="0" baseline="0" noProof="0">
                <a:ln>
                  <a:noFill/>
                </a:ln>
                <a:solidFill>
                  <a:srgbClr val="970A82"/>
                </a:solidFill>
                <a:effectLst/>
                <a:uLnTx/>
                <a:uFillTx/>
                <a:latin typeface="Arial"/>
                <a:ea typeface="+mn-ea"/>
                <a:cs typeface="+mn-cs"/>
              </a:rPr>
              <a:t>Persona:</a:t>
            </a:r>
            <a:r>
              <a:rPr kumimoji="0" lang="en-US" sz="1400" b="0" i="0" u="none" strike="noStrike" kern="1200" cap="none" spc="0" normalizeH="0" baseline="0" noProof="0">
                <a:ln>
                  <a:noFill/>
                </a:ln>
                <a:solidFill>
                  <a:srgbClr val="970A82"/>
                </a:solidFill>
                <a:effectLst/>
                <a:uLnTx/>
                <a:uFillTx/>
                <a:latin typeface="Arial"/>
                <a:ea typeface="+mn-ea"/>
                <a:cs typeface="+mn-cs"/>
              </a:rPr>
              <a:t> </a:t>
            </a:r>
            <a:r>
              <a:rPr kumimoji="0" lang="en-US" sz="1400" b="0" i="0" u="none" strike="noStrike" kern="1200" cap="none" spc="0" normalizeH="0" baseline="0" noProof="0">
                <a:ln>
                  <a:noFill/>
                </a:ln>
                <a:effectLst/>
                <a:uLnTx/>
                <a:uFillTx/>
                <a:latin typeface="Arial"/>
                <a:ea typeface="+mn-ea"/>
                <a:cs typeface="+mn-cs"/>
              </a:rPr>
              <a:t>	Clemens, Enterprise Architect, </a:t>
            </a:r>
            <a:r>
              <a:rPr kumimoji="0" lang="en-US" sz="1400" b="0" i="0" u="none" strike="noStrike" kern="1200" cap="none" spc="0" normalizeH="0" baseline="0" noProof="0" err="1">
                <a:ln>
                  <a:noFill/>
                </a:ln>
                <a:effectLst/>
                <a:uLnTx/>
                <a:uFillTx/>
                <a:latin typeface="Arial"/>
                <a:ea typeface="+mn-ea"/>
                <a:cs typeface="+mn-cs"/>
              </a:rPr>
              <a:t>Globalcorp</a:t>
            </a:r>
            <a:r>
              <a:rPr kumimoji="0" lang="en-US" sz="1400" b="0" i="0" u="none" strike="noStrike" kern="1200" cap="none" spc="0" normalizeH="0" baseline="0" noProof="0">
                <a:ln>
                  <a:noFill/>
                </a:ln>
                <a:effectLst/>
                <a:uLnTx/>
                <a:uFillTx/>
                <a:latin typeface="Arial"/>
                <a:ea typeface="+mn-ea"/>
                <a:cs typeface="+mn-cs"/>
              </a:rPr>
              <a:t> Inc.</a:t>
            </a:r>
          </a:p>
          <a:p>
            <a:pPr marL="0" marR="0" lvl="0" indent="0" algn="l" defTabSz="1088231" rtl="0" eaLnBrk="1" fontAlgn="auto" latinLnBrk="0" hangingPunct="1">
              <a:lnSpc>
                <a:spcPct val="200000"/>
              </a:lnSpc>
              <a:spcBef>
                <a:spcPts val="500"/>
              </a:spcBef>
              <a:spcAft>
                <a:spcPts val="0"/>
              </a:spcAft>
              <a:buClr>
                <a:srgbClr val="F0AB00"/>
              </a:buClr>
              <a:buSzPct val="80000"/>
              <a:buFontTx/>
              <a:buNone/>
              <a:tabLst/>
              <a:defRPr/>
            </a:pPr>
            <a:endParaRPr kumimoji="0" lang="en-US" sz="300" b="1" i="0" u="none" strike="noStrike" kern="1200" cap="none" spc="0" normalizeH="0" baseline="0" noProof="0">
              <a:ln>
                <a:noFill/>
              </a:ln>
              <a:solidFill>
                <a:srgbClr val="F0AB00"/>
              </a:solidFill>
              <a:effectLst/>
              <a:uLnTx/>
              <a:uFillTx/>
              <a:latin typeface="Arial"/>
              <a:ea typeface="+mn-ea"/>
              <a:cs typeface="+mn-cs"/>
            </a:endParaRPr>
          </a:p>
          <a:p>
            <a:pPr lvl="0" defTabSz="1088231">
              <a:spcBef>
                <a:spcPts val="0"/>
              </a:spcBef>
              <a:buClr>
                <a:srgbClr val="F0AB00"/>
              </a:buClr>
            </a:pPr>
            <a:r>
              <a:rPr kumimoji="0" lang="en-US" sz="1400" b="1" i="0" u="none" strike="noStrike" kern="1200" cap="none" spc="0" normalizeH="0" baseline="0" noProof="0">
                <a:ln>
                  <a:noFill/>
                </a:ln>
                <a:solidFill>
                  <a:srgbClr val="970A82"/>
                </a:solidFill>
                <a:effectLst/>
                <a:uLnTx/>
                <a:uFillTx/>
                <a:latin typeface="Arial"/>
                <a:ea typeface="+mn-ea"/>
                <a:cs typeface="+mn-cs"/>
              </a:rPr>
              <a:t>Challenges: </a:t>
            </a:r>
            <a:r>
              <a:rPr kumimoji="0" lang="en-US" sz="1400" b="1" i="0" u="none" strike="noStrike" kern="1200" cap="none" spc="0" normalizeH="0" baseline="0" noProof="0">
                <a:ln>
                  <a:noFill/>
                </a:ln>
                <a:effectLst/>
                <a:uLnTx/>
                <a:uFillTx/>
                <a:latin typeface="Arial"/>
                <a:ea typeface="+mn-ea"/>
                <a:cs typeface="+mn-cs"/>
              </a:rPr>
              <a:t>	</a:t>
            </a:r>
            <a:r>
              <a:rPr lang="en-US" sz="1400" kern="0">
                <a:ea typeface="Arial Unicode MS"/>
                <a:cs typeface="Arial Unicode MS"/>
              </a:rPr>
              <a:t>Identify custom SAP Script forms and Smart forms, identify customizations such as rules, custom data enrichments and propose transformation option with insights from cluster </a:t>
            </a:r>
            <a:endParaRPr lang="en-US" sz="1400" b="1" kern="0">
              <a:latin typeface="Arial"/>
              <a:ea typeface="Arial Unicode MS"/>
              <a:cs typeface="Arial Unicode MS"/>
            </a:endParaRPr>
          </a:p>
          <a:p>
            <a:pPr lvl="0" defTabSz="1088231">
              <a:lnSpc>
                <a:spcPct val="200000"/>
              </a:lnSpc>
              <a:spcBef>
                <a:spcPts val="500"/>
              </a:spcBef>
              <a:buClr>
                <a:srgbClr val="F0AB00"/>
              </a:buClr>
            </a:pPr>
            <a:endParaRPr kumimoji="0" lang="en-US" sz="200" b="1" i="0" u="none" strike="noStrike" kern="1200" cap="none" spc="0" normalizeH="0" baseline="0" noProof="0">
              <a:ln>
                <a:noFill/>
              </a:ln>
              <a:solidFill>
                <a:srgbClr val="F0AB00"/>
              </a:solidFill>
              <a:effectLst/>
              <a:uLnTx/>
              <a:uFillTx/>
              <a:latin typeface="Arial"/>
              <a:ea typeface="+mn-ea"/>
              <a:cs typeface="+mn-cs"/>
            </a:endParaRPr>
          </a:p>
          <a:p>
            <a:pPr lvl="0" defTabSz="1088231">
              <a:lnSpc>
                <a:spcPct val="200000"/>
              </a:lnSpc>
              <a:spcBef>
                <a:spcPts val="500"/>
              </a:spcBef>
              <a:buClr>
                <a:srgbClr val="F0AB00"/>
              </a:buClr>
            </a:pPr>
            <a:r>
              <a:rPr kumimoji="0" lang="en-US" sz="1400" b="1" i="0" u="none" strike="noStrike" kern="1200" cap="none" spc="0" normalizeH="0" baseline="0" noProof="0" err="1">
                <a:ln>
                  <a:noFill/>
                </a:ln>
                <a:solidFill>
                  <a:srgbClr val="970A82"/>
                </a:solidFill>
                <a:effectLst/>
                <a:uLnTx/>
                <a:uFillTx/>
                <a:latin typeface="Arial"/>
                <a:ea typeface="+mn-ea"/>
                <a:cs typeface="+mn-cs"/>
              </a:rPr>
              <a:t>Storyflow</a:t>
            </a:r>
            <a:r>
              <a:rPr kumimoji="0" lang="en-US" sz="1400" b="1" i="0" u="none" strike="noStrike" kern="1200" cap="none" spc="0" normalizeH="0" baseline="0" noProof="0">
                <a:ln>
                  <a:noFill/>
                </a:ln>
                <a:solidFill>
                  <a:srgbClr val="970A82"/>
                </a:solidFill>
                <a:effectLst/>
                <a:uLnTx/>
                <a:uFillTx/>
                <a:latin typeface="Arial"/>
                <a:ea typeface="+mn-ea"/>
                <a:cs typeface="+mn-cs"/>
              </a:rPr>
              <a:t>: </a:t>
            </a:r>
            <a:r>
              <a:rPr kumimoji="0" lang="en-US" sz="1400" b="1" i="0" u="none" strike="noStrike" kern="1200" cap="none" spc="0" normalizeH="0" baseline="0" noProof="0">
                <a:ln>
                  <a:noFill/>
                </a:ln>
                <a:effectLst/>
                <a:uLnTx/>
                <a:uFillTx/>
                <a:latin typeface="Arial"/>
                <a:ea typeface="+mn-ea"/>
                <a:cs typeface="+mn-cs"/>
              </a:rPr>
              <a:t>	</a:t>
            </a:r>
            <a:r>
              <a:rPr kumimoji="0" lang="en-US" sz="1400" b="0" i="0" u="none" strike="noStrike" kern="1200" cap="none" spc="0" normalizeH="0" baseline="0" noProof="0">
                <a:ln>
                  <a:noFill/>
                </a:ln>
                <a:effectLst/>
                <a:uLnTx/>
                <a:uFillTx/>
                <a:latin typeface="Arial"/>
                <a:ea typeface="+mn-ea"/>
                <a:cs typeface="+mn-cs"/>
              </a:rPr>
              <a:t>See how </a:t>
            </a:r>
            <a:r>
              <a:rPr lang="en-US" sz="1400">
                <a:latin typeface="Arial"/>
              </a:rPr>
              <a:t>cluster helps </a:t>
            </a:r>
            <a:r>
              <a:rPr kumimoji="0" lang="en-US" sz="1400" b="0" i="0" u="none" strike="noStrike" kern="1200" cap="none" spc="0" normalizeH="0" baseline="0" noProof="0">
                <a:ln>
                  <a:noFill/>
                </a:ln>
                <a:effectLst/>
                <a:uLnTx/>
                <a:uFillTx/>
                <a:latin typeface="Arial"/>
                <a:ea typeface="+mn-ea"/>
                <a:cs typeface="+mn-cs"/>
              </a:rPr>
              <a:t>…</a:t>
            </a:r>
          </a:p>
          <a:p>
            <a:pPr marL="364315" marR="0" lvl="0" indent="0" algn="l" defTabSz="1088231" rtl="0" eaLnBrk="1" fontAlgn="auto" latinLnBrk="0" hangingPunct="1">
              <a:lnSpc>
                <a:spcPct val="150000"/>
              </a:lnSpc>
              <a:spcBef>
                <a:spcPts val="500"/>
              </a:spcBef>
              <a:spcAft>
                <a:spcPts val="0"/>
              </a:spcAft>
              <a:buClr>
                <a:srgbClr val="F0AB00"/>
              </a:buClr>
              <a:buSzPct val="80000"/>
              <a:buFontTx/>
              <a:buNone/>
              <a:tabLst/>
              <a:defRPr/>
            </a:pPr>
            <a:endParaRPr kumimoji="0" lang="en-US" sz="1400" b="1" i="0" u="none" strike="noStrike" kern="1200" cap="none" spc="0" normalizeH="0" baseline="0" noProof="0">
              <a:ln>
                <a:noFill/>
              </a:ln>
              <a:solidFill>
                <a:srgbClr val="F0AB00"/>
              </a:solidFill>
              <a:effectLst/>
              <a:uLnTx/>
              <a:uFillTx/>
              <a:latin typeface="Arial"/>
              <a:ea typeface="+mn-ea"/>
              <a:cs typeface="+mn-cs"/>
              <a:sym typeface="Wingdings" pitchFamily="2" charset="2"/>
            </a:endParaRPr>
          </a:p>
        </p:txBody>
      </p:sp>
      <p:sp>
        <p:nvSpPr>
          <p:cNvPr id="9" name="Titel 2">
            <a:extLst>
              <a:ext uri="{FF2B5EF4-FFF2-40B4-BE49-F238E27FC236}">
                <a16:creationId xmlns:a16="http://schemas.microsoft.com/office/drawing/2014/main" id="{BCF5E0D7-F4B8-EB4C-8FCA-7E3BA0E936BC}"/>
              </a:ext>
            </a:extLst>
          </p:cNvPr>
          <p:cNvSpPr txBox="1">
            <a:spLocks/>
          </p:cNvSpPr>
          <p:nvPr/>
        </p:nvSpPr>
        <p:spPr bwMode="black">
          <a:xfrm>
            <a:off x="505457" y="504762"/>
            <a:ext cx="9724146" cy="307777"/>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defTabSz="1088776" fontAlgn="base">
              <a:spcBef>
                <a:spcPct val="50000"/>
              </a:spcBef>
              <a:spcAft>
                <a:spcPct val="0"/>
              </a:spcAft>
              <a:buClr>
                <a:srgbClr val="F0AB00"/>
              </a:buClr>
              <a:buSzPct val="80000"/>
              <a:defRPr/>
            </a:pPr>
            <a:r>
              <a:rPr lang="en-US" sz="2000" kern="0">
                <a:solidFill>
                  <a:srgbClr val="970A82"/>
                </a:solidFill>
                <a:ea typeface="Arial Unicode MS"/>
                <a:cs typeface="Arial Unicode MS"/>
              </a:rPr>
              <a:t>Enterprise Architect</a:t>
            </a:r>
          </a:p>
        </p:txBody>
      </p:sp>
      <p:sp>
        <p:nvSpPr>
          <p:cNvPr id="5" name="Textplatzhalter 1">
            <a:extLst>
              <a:ext uri="{FF2B5EF4-FFF2-40B4-BE49-F238E27FC236}">
                <a16:creationId xmlns:a16="http://schemas.microsoft.com/office/drawing/2014/main" id="{4E093C46-6869-7849-A484-5893E13B6159}"/>
              </a:ext>
            </a:extLst>
          </p:cNvPr>
          <p:cNvSpPr txBox="1">
            <a:spLocks/>
          </p:cNvSpPr>
          <p:nvPr/>
        </p:nvSpPr>
        <p:spPr>
          <a:xfrm>
            <a:off x="1635397" y="3097009"/>
            <a:ext cx="6781490" cy="3266540"/>
          </a:xfrm>
          <a:prstGeom prst="rect">
            <a:avLst/>
          </a:prstGeom>
          <a:noFill/>
        </p:spPr>
        <p:txBody>
          <a:bodyPr vert="horz" lIns="0" tIns="0" rIns="0" bIns="0" rtlCol="0" anchor="t">
            <a:normAutofit fontScale="92500" lnSpcReduction="10000"/>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171450" indent="-171450">
              <a:spcBef>
                <a:spcPct val="50000"/>
              </a:spcBef>
              <a:spcAft>
                <a:spcPct val="0"/>
              </a:spcAft>
              <a:buClr>
                <a:schemeClr val="tx1"/>
              </a:buClr>
              <a:buFont typeface="Wingdings" pitchFamily="2" charset="2"/>
              <a:buChar char="§"/>
            </a:pPr>
            <a:r>
              <a:rPr lang="en-US" sz="1500">
                <a:solidFill>
                  <a:srgbClr val="C00000"/>
                </a:solidFill>
              </a:rPr>
              <a:t>Identifies standard or custom programs that are linked to custom forms  ??</a:t>
            </a:r>
          </a:p>
          <a:p>
            <a:pPr marL="171450" indent="-171450">
              <a:spcBef>
                <a:spcPct val="50000"/>
              </a:spcBef>
              <a:spcAft>
                <a:spcPct val="0"/>
              </a:spcAft>
              <a:buClr>
                <a:schemeClr val="tx1"/>
              </a:buClr>
              <a:buFont typeface="Wingdings" pitchFamily="2" charset="2"/>
              <a:buChar char="§"/>
            </a:pPr>
            <a:r>
              <a:rPr lang="en-US" sz="1500"/>
              <a:t>Application area  of programs and number of forms in thar area</a:t>
            </a:r>
          </a:p>
          <a:p>
            <a:pPr marL="171450" indent="-171450">
              <a:spcBef>
                <a:spcPct val="50000"/>
              </a:spcBef>
              <a:spcAft>
                <a:spcPct val="0"/>
              </a:spcAft>
              <a:buClr>
                <a:schemeClr val="tx1"/>
              </a:buClr>
              <a:buFont typeface="Wingdings" pitchFamily="2" charset="2"/>
              <a:buChar char="§"/>
            </a:pPr>
            <a:r>
              <a:rPr lang="en-US" sz="1500"/>
              <a:t>How complex the code customization  </a:t>
            </a:r>
          </a:p>
          <a:p>
            <a:pPr marL="351414" lvl="1" indent="-171450">
              <a:spcBef>
                <a:spcPct val="50000"/>
              </a:spcBef>
              <a:spcAft>
                <a:spcPct val="0"/>
              </a:spcAft>
              <a:buClr>
                <a:schemeClr val="tx1"/>
              </a:buClr>
            </a:pPr>
            <a:r>
              <a:rPr lang="en-US" sz="1300"/>
              <a:t>How many custom callable routines the main print program refers to</a:t>
            </a:r>
          </a:p>
          <a:p>
            <a:pPr marL="351414" lvl="1" indent="-171450">
              <a:spcBef>
                <a:spcPct val="50000"/>
              </a:spcBef>
              <a:spcAft>
                <a:spcPct val="0"/>
              </a:spcAft>
              <a:buClr>
                <a:schemeClr val="tx1"/>
              </a:buClr>
            </a:pPr>
            <a:r>
              <a:rPr lang="en-US" sz="1300"/>
              <a:t>Any rules implemented(Custom tables)</a:t>
            </a:r>
          </a:p>
          <a:p>
            <a:pPr marL="351414" lvl="1" indent="-171450">
              <a:spcBef>
                <a:spcPct val="50000"/>
              </a:spcBef>
              <a:spcAft>
                <a:spcPct val="0"/>
              </a:spcAft>
              <a:buClr>
                <a:schemeClr val="tx1"/>
              </a:buClr>
            </a:pPr>
            <a:r>
              <a:rPr lang="en-US" sz="1300"/>
              <a:t>Any custom fields(identify Append structures)</a:t>
            </a:r>
          </a:p>
          <a:p>
            <a:pPr>
              <a:spcBef>
                <a:spcPct val="50000"/>
              </a:spcBef>
              <a:spcAft>
                <a:spcPct val="0"/>
              </a:spcAft>
              <a:buClr>
                <a:schemeClr val="tx1"/>
              </a:buClr>
            </a:pPr>
            <a:endParaRPr lang="en-US" sz="1500"/>
          </a:p>
          <a:p>
            <a:pPr marL="171450" indent="-171450">
              <a:spcBef>
                <a:spcPct val="50000"/>
              </a:spcBef>
              <a:spcAft>
                <a:spcPct val="0"/>
              </a:spcAft>
              <a:buClr>
                <a:schemeClr val="tx1"/>
              </a:buClr>
              <a:buFont typeface="Wingdings" pitchFamily="2" charset="2"/>
              <a:buChar char="§"/>
            </a:pPr>
            <a:r>
              <a:rPr lang="en-US" sz="1500"/>
              <a:t>Identify forms/programs based on usage information, complexity of code and form customization.</a:t>
            </a:r>
          </a:p>
          <a:p>
            <a:pPr marL="171450" indent="-171450">
              <a:spcBef>
                <a:spcPct val="50000"/>
              </a:spcBef>
              <a:spcAft>
                <a:spcPct val="0"/>
              </a:spcAft>
              <a:buClr>
                <a:schemeClr val="tx1"/>
              </a:buClr>
              <a:buFont typeface="Wingdings" pitchFamily="2" charset="2"/>
              <a:buChar char="§"/>
            </a:pPr>
            <a:r>
              <a:rPr lang="en-US" sz="1500"/>
              <a:t>Adobe forms service in BTP for generating forms</a:t>
            </a:r>
          </a:p>
          <a:p>
            <a:pPr marL="171450" indent="-171450">
              <a:spcBef>
                <a:spcPct val="50000"/>
              </a:spcBef>
              <a:spcAft>
                <a:spcPct val="0"/>
              </a:spcAft>
              <a:buClr>
                <a:schemeClr val="tx1"/>
              </a:buClr>
              <a:buFont typeface="Wingdings" pitchFamily="2" charset="2"/>
              <a:buChar char="§"/>
            </a:pPr>
            <a:r>
              <a:rPr lang="en-US" sz="1500"/>
              <a:t>Standard APIs with possibility of extension for customization</a:t>
            </a:r>
          </a:p>
          <a:p>
            <a:pPr marL="171450" indent="-171450">
              <a:spcBef>
                <a:spcPct val="50000"/>
              </a:spcBef>
              <a:spcAft>
                <a:spcPct val="0"/>
              </a:spcAft>
              <a:buClr>
                <a:schemeClr val="tx1"/>
              </a:buClr>
              <a:buFont typeface="Wingdings" pitchFamily="2" charset="2"/>
              <a:buChar char="§"/>
            </a:pPr>
            <a:r>
              <a:rPr lang="en-US" sz="1500"/>
              <a:t>Easily customize forms</a:t>
            </a:r>
          </a:p>
          <a:p>
            <a:pPr>
              <a:spcBef>
                <a:spcPct val="50000"/>
              </a:spcBef>
              <a:spcAft>
                <a:spcPct val="0"/>
              </a:spcAft>
            </a:pPr>
            <a:endParaRPr lang="en-US" sz="1400">
              <a:solidFill>
                <a:schemeClr val="bg1"/>
              </a:solidFill>
              <a:cs typeface="Arial"/>
            </a:endParaRPr>
          </a:p>
          <a:p>
            <a:pPr>
              <a:spcBef>
                <a:spcPct val="50000"/>
              </a:spcBef>
              <a:spcAft>
                <a:spcPct val="0"/>
              </a:spcAft>
            </a:pPr>
            <a:endParaRPr lang="en-US" sz="1400">
              <a:solidFill>
                <a:srgbClr val="F0AB00"/>
              </a:solidFill>
            </a:endParaRPr>
          </a:p>
          <a:p>
            <a:pPr>
              <a:spcBef>
                <a:spcPct val="50000"/>
              </a:spcBef>
              <a:spcAft>
                <a:spcPct val="0"/>
              </a:spcAft>
            </a:pPr>
            <a:endParaRPr lang="en-US" sz="1400">
              <a:solidFill>
                <a:srgbClr val="FFFFFF"/>
              </a:solidFill>
            </a:endParaRPr>
          </a:p>
          <a:p>
            <a:pPr>
              <a:spcBef>
                <a:spcPct val="50000"/>
              </a:spcBef>
              <a:spcAft>
                <a:spcPct val="0"/>
              </a:spcAft>
            </a:pPr>
            <a:endParaRPr lang="en-US" sz="1400">
              <a:solidFill>
                <a:schemeClr val="bg1"/>
              </a:solidFill>
              <a:cs typeface="Arial"/>
            </a:endParaRPr>
          </a:p>
          <a:p>
            <a:pPr marL="285664" marR="0" lvl="0" indent="-285664" algn="l" defTabSz="1088231" rtl="0" eaLnBrk="1" fontAlgn="auto" latinLnBrk="0" hangingPunct="1">
              <a:lnSpc>
                <a:spcPct val="120000"/>
              </a:lnSpc>
              <a:spcBef>
                <a:spcPts val="500"/>
              </a:spcBef>
              <a:spcAft>
                <a:spcPts val="0"/>
              </a:spcAft>
              <a:buClr>
                <a:srgbClr val="F0AB00"/>
              </a:buClr>
              <a:buSzPct val="80000"/>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7" name="Gruppieren 16">
            <a:extLst>
              <a:ext uri="{FF2B5EF4-FFF2-40B4-BE49-F238E27FC236}">
                <a16:creationId xmlns:a16="http://schemas.microsoft.com/office/drawing/2014/main" id="{F96FC9B3-8F25-5C47-8097-F4CCB44E58EF}"/>
              </a:ext>
            </a:extLst>
          </p:cNvPr>
          <p:cNvGrpSpPr/>
          <p:nvPr/>
        </p:nvGrpSpPr>
        <p:grpSpPr>
          <a:xfrm>
            <a:off x="548438" y="4934224"/>
            <a:ext cx="671762" cy="666991"/>
            <a:chOff x="10802755" y="5604186"/>
            <a:chExt cx="533509" cy="667165"/>
          </a:xfrm>
          <a:solidFill>
            <a:schemeClr val="tx2">
              <a:lumMod val="20000"/>
              <a:lumOff val="80000"/>
            </a:schemeClr>
          </a:solidFill>
        </p:grpSpPr>
        <p:pic>
          <p:nvPicPr>
            <p:cNvPr id="8" name="Picture 6" descr="A picture containing blur&#10;&#10;Description automatically generated">
              <a:extLst>
                <a:ext uri="{FF2B5EF4-FFF2-40B4-BE49-F238E27FC236}">
                  <a16:creationId xmlns:a16="http://schemas.microsoft.com/office/drawing/2014/main" id="{6316839E-12D5-C141-A206-7138926D8E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2755" y="5604186"/>
              <a:ext cx="533509" cy="667165"/>
            </a:xfrm>
            <a:prstGeom prst="roundRect">
              <a:avLst/>
            </a:prstGeom>
            <a:grpFill/>
            <a:ln w="28575">
              <a:noFill/>
            </a:ln>
            <a:effectLst>
              <a:outerShdw blurRad="50800" dist="38100" dir="2700000" algn="tl" rotWithShape="0">
                <a:prstClr val="black">
                  <a:alpha val="40000"/>
                </a:prstClr>
              </a:outerShdw>
            </a:effectLst>
          </p:spPr>
        </p:pic>
        <p:sp>
          <p:nvSpPr>
            <p:cNvPr id="10" name="Textfeld 18">
              <a:extLst>
                <a:ext uri="{FF2B5EF4-FFF2-40B4-BE49-F238E27FC236}">
                  <a16:creationId xmlns:a16="http://schemas.microsoft.com/office/drawing/2014/main" id="{3FAD9F6A-1B3A-2E4F-8FA8-484F39B39B5B}"/>
                </a:ext>
              </a:extLst>
            </p:cNvPr>
            <p:cNvSpPr txBox="1"/>
            <p:nvPr/>
          </p:nvSpPr>
          <p:spPr>
            <a:xfrm>
              <a:off x="10877387" y="6118244"/>
              <a:ext cx="399852" cy="130805"/>
            </a:xfrm>
            <a:prstGeom prst="rect">
              <a:avLst/>
            </a:prstGeom>
            <a:grp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85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Improve</a:t>
              </a:r>
            </a:p>
          </p:txBody>
        </p:sp>
      </p:grpSp>
      <p:grpSp>
        <p:nvGrpSpPr>
          <p:cNvPr id="14" name="Gruppieren 8">
            <a:extLst>
              <a:ext uri="{FF2B5EF4-FFF2-40B4-BE49-F238E27FC236}">
                <a16:creationId xmlns:a16="http://schemas.microsoft.com/office/drawing/2014/main" id="{1A136D28-78A1-5540-B5A3-F12CF70EA604}"/>
              </a:ext>
            </a:extLst>
          </p:cNvPr>
          <p:cNvGrpSpPr/>
          <p:nvPr/>
        </p:nvGrpSpPr>
        <p:grpSpPr>
          <a:xfrm>
            <a:off x="548438" y="3240229"/>
            <a:ext cx="665827" cy="666991"/>
            <a:chOff x="10887849" y="5538606"/>
            <a:chExt cx="1200743" cy="1200742"/>
          </a:xfrm>
          <a:effectLst>
            <a:outerShdw blurRad="50800" dist="38100" dir="2700000" algn="tl" rotWithShape="0">
              <a:prstClr val="black">
                <a:alpha val="40000"/>
              </a:prstClr>
            </a:outerShdw>
          </a:effectLst>
        </p:grpSpPr>
        <p:pic>
          <p:nvPicPr>
            <p:cNvPr id="15" name="Picture 11" descr="Icon&#10;&#10;Description automatically generated">
              <a:extLst>
                <a:ext uri="{FF2B5EF4-FFF2-40B4-BE49-F238E27FC236}">
                  <a16:creationId xmlns:a16="http://schemas.microsoft.com/office/drawing/2014/main" id="{549D0C55-18E1-3C46-807C-45E96B6834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87849" y="5538606"/>
              <a:ext cx="1200743" cy="1200742"/>
            </a:xfrm>
            <a:prstGeom prst="roundRect">
              <a:avLst/>
            </a:prstGeom>
            <a:solidFill>
              <a:schemeClr val="tx2">
                <a:lumMod val="20000"/>
                <a:lumOff val="80000"/>
              </a:schemeClr>
            </a:solidFill>
            <a:ln w="28575">
              <a:noFill/>
            </a:ln>
            <a:effectLst/>
          </p:spPr>
        </p:pic>
        <p:sp>
          <p:nvSpPr>
            <p:cNvPr id="16" name="Textfeld 1">
              <a:extLst>
                <a:ext uri="{FF2B5EF4-FFF2-40B4-BE49-F238E27FC236}">
                  <a16:creationId xmlns:a16="http://schemas.microsoft.com/office/drawing/2014/main" id="{39299394-6616-0449-8828-B8710593AA96}"/>
                </a:ext>
              </a:extLst>
            </p:cNvPr>
            <p:cNvSpPr txBox="1"/>
            <p:nvPr/>
          </p:nvSpPr>
          <p:spPr>
            <a:xfrm>
              <a:off x="11088170" y="6492476"/>
              <a:ext cx="800099" cy="235419"/>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85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Analyze</a:t>
              </a:r>
            </a:p>
          </p:txBody>
        </p:sp>
      </p:grpSp>
      <p:pic>
        <p:nvPicPr>
          <p:cNvPr id="20" name="Picture 50">
            <a:extLst>
              <a:ext uri="{FF2B5EF4-FFF2-40B4-BE49-F238E27FC236}">
                <a16:creationId xmlns:a16="http://schemas.microsoft.com/office/drawing/2014/main" id="{A9DE5B29-16F4-B043-A9FE-8634C5B4F7A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33958" y="2501801"/>
            <a:ext cx="2812779" cy="2810838"/>
          </a:xfrm>
          <a:prstGeom prst="ellipse">
            <a:avLst/>
          </a:prstGeom>
          <a:noFill/>
          <a:ln w="57150" cap="rnd">
            <a:solidFill>
              <a:srgbClr val="970A82"/>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7547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 Placeholder 6">
            <a:extLst>
              <a:ext uri="{FF2B5EF4-FFF2-40B4-BE49-F238E27FC236}">
                <a16:creationId xmlns:a16="http://schemas.microsoft.com/office/drawing/2014/main" id="{65FFB35E-1004-21C9-06B7-5555775641CA}"/>
              </a:ext>
            </a:extLst>
          </p:cNvPr>
          <p:cNvSpPr>
            <a:spLocks noGrp="1"/>
          </p:cNvSpPr>
          <p:nvPr>
            <p:ph type="body" sz="quarter" idx="11"/>
          </p:nvPr>
        </p:nvSpPr>
        <p:spPr>
          <a:xfrm>
            <a:off x="6362477" y="0"/>
            <a:ext cx="5832698" cy="6857999"/>
          </a:xfrm>
          <a:solidFill>
            <a:schemeClr val="tx1">
              <a:lumMod val="65000"/>
              <a:lumOff val="35000"/>
            </a:schemeClr>
          </a:solidFill>
        </p:spPr>
        <p:txBody>
          <a:bodyPr/>
          <a:lstStyle/>
          <a:p>
            <a:r>
              <a:rPr lang="en-US" b="1"/>
              <a:t> </a:t>
            </a:r>
            <a:r>
              <a:rPr lang="en-US" b="1">
                <a:solidFill>
                  <a:srgbClr val="FFC000"/>
                </a:solidFill>
              </a:rPr>
              <a:t>Adobe</a:t>
            </a:r>
            <a:r>
              <a:rPr lang="en-US" b="1">
                <a:solidFill>
                  <a:schemeClr val="accent1"/>
                </a:solidFill>
              </a:rPr>
              <a:t> </a:t>
            </a:r>
            <a:r>
              <a:rPr lang="en-US" b="1">
                <a:solidFill>
                  <a:srgbClr val="FFC000"/>
                </a:solidFill>
              </a:rPr>
              <a:t>Forms Customization</a:t>
            </a:r>
            <a:endParaRPr lang="en-US"/>
          </a:p>
        </p:txBody>
      </p:sp>
      <p:sp>
        <p:nvSpPr>
          <p:cNvPr id="5" name="Text Placeholder 4">
            <a:extLst>
              <a:ext uri="{FF2B5EF4-FFF2-40B4-BE49-F238E27FC236}">
                <a16:creationId xmlns:a16="http://schemas.microsoft.com/office/drawing/2014/main" id="{174C18CA-A5C0-44CD-4D37-84CCEEF40C8D}"/>
              </a:ext>
            </a:extLst>
          </p:cNvPr>
          <p:cNvSpPr>
            <a:spLocks noGrp="1"/>
          </p:cNvSpPr>
          <p:nvPr>
            <p:ph type="body" sz="quarter" idx="10"/>
          </p:nvPr>
        </p:nvSpPr>
        <p:spPr/>
        <p:txBody>
          <a:bodyPr/>
          <a:lstStyle/>
          <a:p>
            <a:r>
              <a:rPr lang="en-US"/>
              <a:t> </a:t>
            </a:r>
          </a:p>
        </p:txBody>
      </p:sp>
      <p:sp>
        <p:nvSpPr>
          <p:cNvPr id="2" name="Title 1"/>
          <p:cNvSpPr>
            <a:spLocks noGrp="1"/>
          </p:cNvSpPr>
          <p:nvPr>
            <p:ph type="title"/>
          </p:nvPr>
        </p:nvSpPr>
        <p:spPr/>
        <p:txBody>
          <a:bodyPr/>
          <a:lstStyle/>
          <a:p>
            <a:r>
              <a:rPr lang="en-US"/>
              <a:t>Forms Transformation Scenarios </a:t>
            </a:r>
          </a:p>
        </p:txBody>
      </p:sp>
      <p:sp>
        <p:nvSpPr>
          <p:cNvPr id="32" name="Text Placeholder 5">
            <a:extLst>
              <a:ext uri="{FF2B5EF4-FFF2-40B4-BE49-F238E27FC236}">
                <a16:creationId xmlns:a16="http://schemas.microsoft.com/office/drawing/2014/main" id="{F2B6C373-C876-7F82-F47A-96D2F44B79A6}"/>
              </a:ext>
            </a:extLst>
          </p:cNvPr>
          <p:cNvSpPr txBox="1">
            <a:spLocks/>
          </p:cNvSpPr>
          <p:nvPr/>
        </p:nvSpPr>
        <p:spPr bwMode="gray">
          <a:xfrm>
            <a:off x="284873" y="1620000"/>
            <a:ext cx="5061460" cy="1777582"/>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t>SAP Form Service by Adobe in BTP</a:t>
            </a:r>
            <a:endParaRPr lang="en-US" sz="1600" b="1" dirty="0">
              <a:latin typeface="+mn-lt"/>
            </a:endParaRPr>
          </a:p>
          <a:p>
            <a:pPr marL="179964" lvl="1" indent="-179964" defTabSz="1088558">
              <a:spcBef>
                <a:spcPts val="600"/>
              </a:spcBef>
              <a:buClr>
                <a:schemeClr val="accent1"/>
              </a:buClr>
              <a:buFont typeface="Wingdings" pitchFamily="2" charset="2"/>
              <a:buChar char="§"/>
              <a:defRPr/>
            </a:pPr>
            <a:r>
              <a:rPr lang="en-US" sz="1400" dirty="0"/>
              <a:t>Use in S/4HANA on-Premise and S/4HANA Cloud</a:t>
            </a:r>
          </a:p>
          <a:p>
            <a:pPr marL="179964" lvl="1" indent="-179964" defTabSz="1088558">
              <a:spcBef>
                <a:spcPts val="600"/>
              </a:spcBef>
              <a:buClr>
                <a:schemeClr val="accent1"/>
              </a:buClr>
              <a:buFont typeface="Wingdings" pitchFamily="2" charset="2"/>
              <a:buChar char="§"/>
              <a:defRPr/>
            </a:pPr>
            <a:r>
              <a:rPr lang="en-US" sz="1400" dirty="0"/>
              <a:t>Non SAP and Cloud applications can utilize this service</a:t>
            </a:r>
          </a:p>
          <a:p>
            <a:pPr marL="179964" lvl="1" indent="-179964" defTabSz="1088558">
              <a:spcBef>
                <a:spcPts val="600"/>
              </a:spcBef>
              <a:buClr>
                <a:schemeClr val="accent1"/>
              </a:buClr>
              <a:buFont typeface="Wingdings" pitchFamily="2" charset="2"/>
              <a:buChar char="§"/>
              <a:defRPr/>
            </a:pPr>
            <a:r>
              <a:rPr lang="en-US" sz="1400" b="1" dirty="0">
                <a:solidFill>
                  <a:schemeClr val="accent1"/>
                </a:solidFill>
              </a:rPr>
              <a:t>No local Adobe document service infrastructure </a:t>
            </a:r>
          </a:p>
          <a:p>
            <a:pPr marL="0" lvl="1" defTabSz="1088558">
              <a:spcBef>
                <a:spcPts val="600"/>
              </a:spcBef>
              <a:buClr>
                <a:schemeClr val="accent1"/>
              </a:buClr>
              <a:buNone/>
              <a:defRPr/>
            </a:pPr>
            <a:r>
              <a:rPr lang="en-US" sz="1400" kern="0" dirty="0">
                <a:ea typeface="Arial Unicode MS" pitchFamily="34" charset="-128"/>
                <a:cs typeface="Arial Unicode MS" pitchFamily="34" charset="-128"/>
                <a:hlinkClick r:id="rId5"/>
              </a:rPr>
              <a:t>Click here for more information</a:t>
            </a:r>
            <a:endParaRPr lang="en-US" sz="1400" kern="0" dirty="0">
              <a:ea typeface="Arial Unicode MS" pitchFamily="34" charset="-128"/>
              <a:cs typeface="Arial Unicode MS" pitchFamily="34" charset="-128"/>
            </a:endParaRPr>
          </a:p>
          <a:p>
            <a:pPr marL="179964" lvl="1" indent="-179964" defTabSz="1088558">
              <a:spcBef>
                <a:spcPts val="600"/>
              </a:spcBef>
              <a:buClr>
                <a:schemeClr val="accent1"/>
              </a:buClr>
              <a:buFont typeface="Wingdings" pitchFamily="2" charset="2"/>
              <a:buChar char="§"/>
              <a:defRPr/>
            </a:pPr>
            <a:endParaRPr lang="en-US" sz="1400" dirty="0"/>
          </a:p>
        </p:txBody>
      </p:sp>
      <p:sp>
        <p:nvSpPr>
          <p:cNvPr id="33" name="Text Placeholder 5">
            <a:extLst>
              <a:ext uri="{FF2B5EF4-FFF2-40B4-BE49-F238E27FC236}">
                <a16:creationId xmlns:a16="http://schemas.microsoft.com/office/drawing/2014/main" id="{0EAF7E7C-C640-4F83-AF2C-998844F9A765}"/>
              </a:ext>
            </a:extLst>
          </p:cNvPr>
          <p:cNvSpPr txBox="1">
            <a:spLocks/>
          </p:cNvSpPr>
          <p:nvPr/>
        </p:nvSpPr>
        <p:spPr bwMode="gray">
          <a:xfrm>
            <a:off x="284873" y="3241106"/>
            <a:ext cx="5011090" cy="986862"/>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t>Form templates and data model</a:t>
            </a:r>
            <a:endParaRPr lang="en-US" sz="1600" b="1" dirty="0">
              <a:latin typeface="+mn-lt"/>
            </a:endParaRPr>
          </a:p>
          <a:p>
            <a:pPr marL="179964" lvl="1" indent="-179964" defTabSz="1088558">
              <a:spcBef>
                <a:spcPts val="600"/>
              </a:spcBef>
              <a:buClr>
                <a:schemeClr val="accent1"/>
              </a:buClr>
              <a:buFont typeface="Wingdings" pitchFamily="2" charset="2"/>
              <a:buChar char="§"/>
              <a:defRPr/>
            </a:pPr>
            <a:r>
              <a:rPr lang="en-US" sz="1400" dirty="0"/>
              <a:t>SAP delivers standard data model and form templates</a:t>
            </a:r>
          </a:p>
        </p:txBody>
      </p:sp>
      <p:sp>
        <p:nvSpPr>
          <p:cNvPr id="34" name="Text Placeholder 5">
            <a:extLst>
              <a:ext uri="{FF2B5EF4-FFF2-40B4-BE49-F238E27FC236}">
                <a16:creationId xmlns:a16="http://schemas.microsoft.com/office/drawing/2014/main" id="{FE58B846-F374-89DA-40B3-608850C53A00}"/>
              </a:ext>
            </a:extLst>
          </p:cNvPr>
          <p:cNvSpPr txBox="1">
            <a:spLocks/>
          </p:cNvSpPr>
          <p:nvPr/>
        </p:nvSpPr>
        <p:spPr bwMode="gray">
          <a:xfrm>
            <a:off x="360427" y="4552039"/>
            <a:ext cx="5011090" cy="1683508"/>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t>Output Management in SAP S/4HANA</a:t>
            </a:r>
            <a:endParaRPr lang="en-US" sz="1600" b="1" dirty="0">
              <a:latin typeface="+mn-lt"/>
            </a:endParaRPr>
          </a:p>
          <a:p>
            <a:pPr marL="179964" lvl="1" indent="-179964" defTabSz="1088558">
              <a:spcBef>
                <a:spcPts val="600"/>
              </a:spcBef>
              <a:buClr>
                <a:schemeClr val="accent1"/>
              </a:buClr>
              <a:buFont typeface="Wingdings" pitchFamily="2" charset="2"/>
              <a:buChar char="§"/>
              <a:defRPr/>
            </a:pPr>
            <a:r>
              <a:rPr lang="en-US" sz="1400" dirty="0"/>
              <a:t>Configures form templates with data model</a:t>
            </a:r>
          </a:p>
          <a:p>
            <a:pPr marL="179964" lvl="1" indent="-179964" defTabSz="1088558">
              <a:spcBef>
                <a:spcPts val="600"/>
              </a:spcBef>
              <a:buClr>
                <a:schemeClr val="accent1"/>
              </a:buClr>
              <a:buFont typeface="Wingdings" pitchFamily="2" charset="2"/>
              <a:buChar char="§"/>
              <a:defRPr/>
            </a:pPr>
            <a:r>
              <a:rPr lang="en-US" sz="1400" dirty="0"/>
              <a:t>S/4HANA on-Premise no changes required</a:t>
            </a:r>
          </a:p>
          <a:p>
            <a:pPr marL="179964" lvl="1" indent="-179964" defTabSz="1088558">
              <a:spcBef>
                <a:spcPts val="600"/>
              </a:spcBef>
              <a:buClr>
                <a:schemeClr val="accent1"/>
              </a:buClr>
              <a:buFont typeface="Wingdings" pitchFamily="2" charset="2"/>
              <a:buChar char="§"/>
              <a:defRPr/>
            </a:pPr>
            <a:r>
              <a:rPr lang="en-US" sz="1400" dirty="0"/>
              <a:t>S/4HANA Cloud uses output control service</a:t>
            </a:r>
          </a:p>
          <a:p>
            <a:pPr marL="0" lvl="1" defTabSz="1088558">
              <a:spcBef>
                <a:spcPts val="600"/>
              </a:spcBef>
              <a:buClr>
                <a:schemeClr val="accent1"/>
              </a:buClr>
              <a:buNone/>
              <a:defRPr/>
            </a:pPr>
            <a:r>
              <a:rPr lang="en-US" sz="1400" dirty="0">
                <a:hlinkClick r:id="rId6"/>
              </a:rPr>
              <a:t>Output Management in SAP S/4HANA</a:t>
            </a:r>
            <a:endParaRPr lang="en-US" sz="1400" dirty="0"/>
          </a:p>
        </p:txBody>
      </p:sp>
      <p:sp>
        <p:nvSpPr>
          <p:cNvPr id="36" name="Text Placeholder 5">
            <a:extLst>
              <a:ext uri="{FF2B5EF4-FFF2-40B4-BE49-F238E27FC236}">
                <a16:creationId xmlns:a16="http://schemas.microsoft.com/office/drawing/2014/main" id="{3A44BBA4-FBC3-7B7E-4F07-64B4C48100C3}"/>
              </a:ext>
            </a:extLst>
          </p:cNvPr>
          <p:cNvSpPr txBox="1">
            <a:spLocks/>
          </p:cNvSpPr>
          <p:nvPr/>
        </p:nvSpPr>
        <p:spPr bwMode="gray">
          <a:xfrm>
            <a:off x="6362477" y="792981"/>
            <a:ext cx="5061460" cy="1777582"/>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solidFill>
                  <a:srgbClr val="FFC000"/>
                </a:solidFill>
              </a:rPr>
              <a:t>In-App Extensibility</a:t>
            </a:r>
            <a:endParaRPr lang="en-US" sz="1600" b="1" dirty="0">
              <a:solidFill>
                <a:srgbClr val="FFC000"/>
              </a:solidFill>
              <a:latin typeface="+mn-lt"/>
            </a:endParaRPr>
          </a:p>
          <a:p>
            <a:pPr marL="179964" lvl="1" indent="-179964" defTabSz="1088558">
              <a:spcBef>
                <a:spcPts val="600"/>
              </a:spcBef>
              <a:buClr>
                <a:schemeClr val="accent1"/>
              </a:buClr>
              <a:buFont typeface="Wingdings" pitchFamily="2" charset="2"/>
              <a:buChar char="§"/>
              <a:defRPr/>
            </a:pPr>
            <a:r>
              <a:rPr lang="en-US" sz="1400" dirty="0">
                <a:solidFill>
                  <a:schemeClr val="bg1"/>
                </a:solidFill>
              </a:rPr>
              <a:t>Custom fields can be added to the data source</a:t>
            </a:r>
          </a:p>
          <a:p>
            <a:pPr marL="179964" lvl="1" indent="-179964" defTabSz="1088558">
              <a:spcBef>
                <a:spcPts val="600"/>
              </a:spcBef>
              <a:buClr>
                <a:schemeClr val="accent1"/>
              </a:buClr>
              <a:buFont typeface="Wingdings" pitchFamily="2" charset="2"/>
              <a:buChar char="§"/>
              <a:defRPr/>
            </a:pPr>
            <a:r>
              <a:rPr lang="en-US" sz="1400" dirty="0">
                <a:solidFill>
                  <a:schemeClr val="bg1"/>
                </a:solidFill>
              </a:rPr>
              <a:t>Copy standard form template and customize the layout </a:t>
            </a:r>
          </a:p>
          <a:p>
            <a:pPr marL="179964" lvl="1" indent="-179964" defTabSz="1088558">
              <a:spcBef>
                <a:spcPts val="600"/>
              </a:spcBef>
              <a:buClr>
                <a:schemeClr val="accent1"/>
              </a:buClr>
              <a:buFont typeface="Wingdings" pitchFamily="2" charset="2"/>
              <a:buChar char="§"/>
              <a:defRPr/>
            </a:pPr>
            <a:r>
              <a:rPr lang="en-US" sz="1400" dirty="0">
                <a:solidFill>
                  <a:schemeClr val="bg1"/>
                </a:solidFill>
              </a:rPr>
              <a:t>Expose custom fields in the form</a:t>
            </a:r>
          </a:p>
          <a:p>
            <a:pPr marL="179964" lvl="1" indent="-179964" defTabSz="1088558">
              <a:spcBef>
                <a:spcPts val="600"/>
              </a:spcBef>
              <a:buClr>
                <a:schemeClr val="accent1"/>
              </a:buClr>
              <a:buFont typeface="Wingdings" pitchFamily="2" charset="2"/>
              <a:buChar char="§"/>
              <a:defRPr/>
            </a:pPr>
            <a:r>
              <a:rPr lang="en-US" sz="1400" dirty="0">
                <a:solidFill>
                  <a:schemeClr val="bg1"/>
                </a:solidFill>
              </a:rPr>
              <a:t>Custom logic </a:t>
            </a:r>
          </a:p>
          <a:p>
            <a:pPr marL="179964" lvl="1" indent="-179964" defTabSz="1088558">
              <a:spcBef>
                <a:spcPts val="600"/>
              </a:spcBef>
              <a:buClr>
                <a:schemeClr val="accent1"/>
              </a:buClr>
              <a:buFont typeface="Wingdings" pitchFamily="2" charset="2"/>
              <a:buChar char="§"/>
              <a:defRPr/>
            </a:pPr>
            <a:r>
              <a:rPr lang="en-US" sz="1400" dirty="0">
                <a:solidFill>
                  <a:schemeClr val="bg1"/>
                </a:solidFill>
              </a:rPr>
              <a:t>SAP S/4HANA standard output management is utilized</a:t>
            </a:r>
          </a:p>
          <a:p>
            <a:pPr marL="179964" lvl="1" indent="-179964" defTabSz="1088558">
              <a:spcBef>
                <a:spcPts val="600"/>
              </a:spcBef>
              <a:buClr>
                <a:schemeClr val="accent1"/>
              </a:buClr>
              <a:buFont typeface="Wingdings" pitchFamily="2" charset="2"/>
              <a:buChar char="§"/>
              <a:defRPr/>
            </a:pPr>
            <a:endParaRPr lang="en-US" sz="1400" dirty="0"/>
          </a:p>
        </p:txBody>
      </p:sp>
      <p:sp>
        <p:nvSpPr>
          <p:cNvPr id="37" name="Text Placeholder 5">
            <a:extLst>
              <a:ext uri="{FF2B5EF4-FFF2-40B4-BE49-F238E27FC236}">
                <a16:creationId xmlns:a16="http://schemas.microsoft.com/office/drawing/2014/main" id="{337E2FD8-0B36-0439-2D82-A024DDB1EC94}"/>
              </a:ext>
            </a:extLst>
          </p:cNvPr>
          <p:cNvSpPr txBox="1">
            <a:spLocks/>
          </p:cNvSpPr>
          <p:nvPr/>
        </p:nvSpPr>
        <p:spPr bwMode="gray">
          <a:xfrm>
            <a:off x="6387661" y="2430152"/>
            <a:ext cx="5061460" cy="2241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solidFill>
                  <a:srgbClr val="FFC000"/>
                </a:solidFill>
              </a:rPr>
              <a:t>Side-by-side extension</a:t>
            </a:r>
            <a:endParaRPr lang="en-US" sz="1600" b="1" dirty="0">
              <a:solidFill>
                <a:srgbClr val="FFC000"/>
              </a:solidFill>
              <a:latin typeface="+mn-lt"/>
            </a:endParaRPr>
          </a:p>
          <a:p>
            <a:pPr marL="179964" lvl="1" indent="-179964" defTabSz="1088558">
              <a:spcBef>
                <a:spcPts val="600"/>
              </a:spcBef>
              <a:buClr>
                <a:schemeClr val="accent1"/>
              </a:buClr>
              <a:buFont typeface="Wingdings" pitchFamily="2" charset="2"/>
              <a:buChar char="§"/>
              <a:defRPr/>
            </a:pPr>
            <a:r>
              <a:rPr lang="en-US" sz="1400" dirty="0">
                <a:solidFill>
                  <a:schemeClr val="bg1"/>
                </a:solidFill>
              </a:rPr>
              <a:t>Build SAPUI5 application, Cloud applications or ABAP on BTP</a:t>
            </a:r>
          </a:p>
          <a:p>
            <a:pPr marL="179964" lvl="1" indent="-179964" defTabSz="1088558">
              <a:spcBef>
                <a:spcPts val="600"/>
              </a:spcBef>
              <a:buClr>
                <a:schemeClr val="accent1"/>
              </a:buClr>
              <a:buFont typeface="Wingdings" pitchFamily="2" charset="2"/>
              <a:buChar char="§"/>
              <a:defRPr/>
            </a:pPr>
            <a:r>
              <a:rPr lang="en-US" sz="1400" dirty="0">
                <a:solidFill>
                  <a:schemeClr val="bg1"/>
                </a:solidFill>
              </a:rPr>
              <a:t>Customize data and form with greater flexibility</a:t>
            </a:r>
          </a:p>
          <a:p>
            <a:pPr marL="724352" lvl="2" indent="-179964" defTabSz="1088558">
              <a:spcBef>
                <a:spcPts val="600"/>
              </a:spcBef>
              <a:buClr>
                <a:schemeClr val="accent1"/>
              </a:buClr>
              <a:buFont typeface="Wingdings" pitchFamily="2" charset="2"/>
              <a:buChar char="§"/>
              <a:defRPr/>
            </a:pPr>
            <a:r>
              <a:rPr lang="en-US" sz="1000" dirty="0">
                <a:solidFill>
                  <a:schemeClr val="bg1"/>
                </a:solidFill>
              </a:rPr>
              <a:t>Data from cloud storage</a:t>
            </a:r>
          </a:p>
          <a:p>
            <a:pPr marL="724352" lvl="2" indent="-179964" defTabSz="1088558">
              <a:spcBef>
                <a:spcPts val="600"/>
              </a:spcBef>
              <a:buClr>
                <a:schemeClr val="accent1"/>
              </a:buClr>
              <a:buFont typeface="Wingdings" pitchFamily="2" charset="2"/>
              <a:buChar char="§"/>
              <a:defRPr/>
            </a:pPr>
            <a:r>
              <a:rPr lang="en-US" sz="1000" dirty="0">
                <a:solidFill>
                  <a:schemeClr val="bg1"/>
                </a:solidFill>
              </a:rPr>
              <a:t>Data fetched from S/4HANA for business objects and customized</a:t>
            </a:r>
          </a:p>
          <a:p>
            <a:pPr marL="179964" lvl="1" indent="-179964" defTabSz="1088558">
              <a:spcBef>
                <a:spcPts val="600"/>
              </a:spcBef>
              <a:buClr>
                <a:schemeClr val="accent1"/>
              </a:buClr>
              <a:buFont typeface="Wingdings" pitchFamily="2" charset="2"/>
              <a:buChar char="§"/>
              <a:defRPr/>
            </a:pPr>
            <a:r>
              <a:rPr lang="en-US" sz="1400" dirty="0">
                <a:solidFill>
                  <a:schemeClr val="bg1"/>
                </a:solidFill>
              </a:rPr>
              <a:t>Use Adobe forms service REST API to create document</a:t>
            </a:r>
          </a:p>
        </p:txBody>
      </p:sp>
      <p:sp>
        <p:nvSpPr>
          <p:cNvPr id="38" name="Text Placeholder 5">
            <a:extLst>
              <a:ext uri="{FF2B5EF4-FFF2-40B4-BE49-F238E27FC236}">
                <a16:creationId xmlns:a16="http://schemas.microsoft.com/office/drawing/2014/main" id="{7440CAA5-8335-F782-66DA-2C7AA3635E82}"/>
              </a:ext>
            </a:extLst>
          </p:cNvPr>
          <p:cNvSpPr txBox="1">
            <a:spLocks/>
          </p:cNvSpPr>
          <p:nvPr/>
        </p:nvSpPr>
        <p:spPr bwMode="gray">
          <a:xfrm>
            <a:off x="6412845" y="4556644"/>
            <a:ext cx="5061460" cy="2241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solidFill>
                  <a:srgbClr val="FFC000"/>
                </a:solidFill>
              </a:rPr>
              <a:t>S/4HANA on-Premise</a:t>
            </a:r>
            <a:endParaRPr lang="en-US" sz="1600" b="1">
              <a:solidFill>
                <a:srgbClr val="FFC000"/>
              </a:solidFill>
              <a:latin typeface="+mn-lt"/>
            </a:endParaRPr>
          </a:p>
          <a:p>
            <a:pPr marL="179964" lvl="1" indent="-179964" defTabSz="1088558">
              <a:spcBef>
                <a:spcPts val="600"/>
              </a:spcBef>
              <a:buClr>
                <a:schemeClr val="accent1"/>
              </a:buClr>
              <a:buFont typeface="Wingdings" pitchFamily="2" charset="2"/>
              <a:buChar char="§"/>
              <a:defRPr/>
            </a:pPr>
            <a:r>
              <a:rPr lang="en-US" sz="1400">
                <a:solidFill>
                  <a:schemeClr val="bg1"/>
                </a:solidFill>
              </a:rPr>
              <a:t>Develop custom Adobe forms with standard </a:t>
            </a:r>
            <a:r>
              <a:rPr lang="en-US" sz="1400" err="1">
                <a:solidFill>
                  <a:schemeClr val="bg1"/>
                </a:solidFill>
              </a:rPr>
              <a:t>Odata</a:t>
            </a:r>
            <a:r>
              <a:rPr lang="en-US" sz="1400">
                <a:solidFill>
                  <a:schemeClr val="bg1"/>
                </a:solidFill>
              </a:rPr>
              <a:t> API</a:t>
            </a:r>
          </a:p>
          <a:p>
            <a:pPr marL="179964" lvl="1" indent="-179964" defTabSz="1088558">
              <a:spcBef>
                <a:spcPts val="600"/>
              </a:spcBef>
              <a:buClr>
                <a:schemeClr val="accent1"/>
              </a:buClr>
              <a:buFont typeface="Wingdings" pitchFamily="2" charset="2"/>
              <a:buChar char="§"/>
              <a:defRPr/>
            </a:pPr>
            <a:r>
              <a:rPr lang="en-US" sz="1400">
                <a:solidFill>
                  <a:schemeClr val="bg1"/>
                </a:solidFill>
              </a:rPr>
              <a:t>Configuration of NAST for output determination as before</a:t>
            </a:r>
            <a:endParaRPr lang="en-US" sz="1000">
              <a:solidFill>
                <a:schemeClr val="bg1"/>
              </a:solidFill>
            </a:endParaRPr>
          </a:p>
          <a:p>
            <a:pPr marL="179964" lvl="1" indent="-179964" defTabSz="1088558">
              <a:spcBef>
                <a:spcPts val="600"/>
              </a:spcBef>
              <a:buClr>
                <a:schemeClr val="accent1"/>
              </a:buClr>
              <a:buFont typeface="Wingdings" pitchFamily="2" charset="2"/>
              <a:buChar char="§"/>
              <a:defRPr/>
            </a:pPr>
            <a:r>
              <a:rPr lang="en-US" sz="1400">
                <a:solidFill>
                  <a:schemeClr val="bg1"/>
                </a:solidFill>
              </a:rPr>
              <a:t>Use Adobe forms service REST API to create document</a:t>
            </a:r>
          </a:p>
        </p:txBody>
      </p:sp>
    </p:spTree>
    <p:custDataLst>
      <p:custData r:id="rId1"/>
      <p:custData r:id="rId2"/>
    </p:custDataLst>
    <p:extLst>
      <p:ext uri="{BB962C8B-B14F-4D97-AF65-F5344CB8AC3E}">
        <p14:creationId xmlns:p14="http://schemas.microsoft.com/office/powerpoint/2010/main" val="15118581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431568" y="4335274"/>
            <a:ext cx="7610745"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b="1"/>
              <a:t>ABAP Application on SAP BTP</a:t>
            </a:r>
          </a:p>
          <a:p>
            <a:pPr marL="179964" lvl="1" indent="-179964" defTabSz="1088558">
              <a:spcBef>
                <a:spcPts val="600"/>
              </a:spcBef>
              <a:buClr>
                <a:schemeClr val="accent1"/>
              </a:buClr>
              <a:buFont typeface="Wingdings" pitchFamily="2" charset="2"/>
              <a:buChar char="§"/>
              <a:defRPr/>
            </a:pPr>
            <a:r>
              <a:rPr lang="en-US" sz="1400"/>
              <a:t>SAP Forms service is called from an ABAP application running on BTP  </a:t>
            </a:r>
          </a:p>
        </p:txBody>
      </p:sp>
      <p:sp>
        <p:nvSpPr>
          <p:cNvPr id="12" name="Text Placeholder 5"/>
          <p:cNvSpPr txBox="1">
            <a:spLocks/>
          </p:cNvSpPr>
          <p:nvPr/>
        </p:nvSpPr>
        <p:spPr bwMode="gray">
          <a:xfrm>
            <a:off x="431568" y="3084736"/>
            <a:ext cx="7159054"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b="1"/>
              <a:t>ABAP Application on SAP S/4HANA On Premise</a:t>
            </a:r>
          </a:p>
          <a:p>
            <a:pPr marL="179964" lvl="1" indent="-179964" defTabSz="1088558">
              <a:spcBef>
                <a:spcPts val="600"/>
              </a:spcBef>
              <a:buClr>
                <a:schemeClr val="accent1"/>
              </a:buClr>
              <a:buFont typeface="Wingdings" pitchFamily="2" charset="2"/>
              <a:buChar char="§"/>
              <a:defRPr/>
            </a:pPr>
            <a:r>
              <a:rPr lang="en-US" sz="1400"/>
              <a:t>SAP S/4HANA on-Premise application calls SAP Forms service  </a:t>
            </a:r>
          </a:p>
          <a:p>
            <a:pPr marL="179964" lvl="1" indent="-179964" defTabSz="1088558">
              <a:spcBef>
                <a:spcPts val="600"/>
              </a:spcBef>
              <a:buClr>
                <a:schemeClr val="accent1"/>
              </a:buClr>
              <a:buFont typeface="Wingdings" pitchFamily="2" charset="2"/>
              <a:buChar char="§"/>
              <a:defRPr/>
            </a:pPr>
            <a:r>
              <a:rPr lang="en-US" sz="1400"/>
              <a:t>SAP cloud connector is used </a:t>
            </a:r>
          </a:p>
          <a:p>
            <a:endParaRPr lang="en-US" b="1"/>
          </a:p>
        </p:txBody>
      </p:sp>
      <p:sp>
        <p:nvSpPr>
          <p:cNvPr id="10" name="Text Placeholder 5"/>
          <p:cNvSpPr txBox="1">
            <a:spLocks/>
          </p:cNvSpPr>
          <p:nvPr/>
        </p:nvSpPr>
        <p:spPr bwMode="gray">
          <a:xfrm>
            <a:off x="431568" y="1369166"/>
            <a:ext cx="7081936"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b="1"/>
              <a:t>Cloud Application via REST API</a:t>
            </a:r>
            <a:endParaRPr lang="en-US" sz="1600" b="1">
              <a:latin typeface="+mn-lt"/>
            </a:endParaRPr>
          </a:p>
          <a:p>
            <a:pPr marL="179964" lvl="1" indent="-179964" defTabSz="1088558">
              <a:spcBef>
                <a:spcPts val="600"/>
              </a:spcBef>
              <a:buClr>
                <a:schemeClr val="accent1"/>
              </a:buClr>
              <a:buFont typeface="Wingdings" pitchFamily="2" charset="2"/>
              <a:buChar char="§"/>
              <a:defRPr/>
            </a:pPr>
            <a:r>
              <a:rPr lang="en-US" sz="1400"/>
              <a:t>SAP Forms service REST API calls the SAP Forms service from a cloud application</a:t>
            </a:r>
          </a:p>
          <a:p>
            <a:pPr marL="179964" lvl="1" indent="-179964" defTabSz="1088558">
              <a:spcBef>
                <a:spcPts val="600"/>
              </a:spcBef>
              <a:buClr>
                <a:schemeClr val="accent1"/>
              </a:buClr>
              <a:buFont typeface="Wingdings" pitchFamily="2" charset="2"/>
              <a:buChar char="§"/>
              <a:defRPr/>
            </a:pPr>
            <a:r>
              <a:rPr lang="en-US" sz="1400"/>
              <a:t>SAP Forms service configuration UI to customize rendering behavior</a:t>
            </a:r>
          </a:p>
        </p:txBody>
      </p:sp>
      <p:sp>
        <p:nvSpPr>
          <p:cNvPr id="2" name="Title 1"/>
          <p:cNvSpPr>
            <a:spLocks noGrp="1"/>
          </p:cNvSpPr>
          <p:nvPr>
            <p:ph type="title"/>
          </p:nvPr>
        </p:nvSpPr>
        <p:spPr/>
        <p:txBody>
          <a:bodyPr/>
          <a:lstStyle/>
          <a:p>
            <a:r>
              <a:rPr lang="en-US"/>
              <a:t>Adobe Service</a:t>
            </a:r>
          </a:p>
        </p:txBody>
      </p:sp>
      <p:pic>
        <p:nvPicPr>
          <p:cNvPr id="3" name="Picture 2">
            <a:extLst>
              <a:ext uri="{FF2B5EF4-FFF2-40B4-BE49-F238E27FC236}">
                <a16:creationId xmlns:a16="http://schemas.microsoft.com/office/drawing/2014/main" id="{2BDA58B2-A2D6-3D9A-34B6-628F573AAAD2}"/>
              </a:ext>
            </a:extLst>
          </p:cNvPr>
          <p:cNvPicPr>
            <a:picLocks noChangeAspect="1"/>
          </p:cNvPicPr>
          <p:nvPr/>
        </p:nvPicPr>
        <p:blipFill>
          <a:blip r:embed="rId5"/>
          <a:stretch>
            <a:fillRect/>
          </a:stretch>
        </p:blipFill>
        <p:spPr>
          <a:xfrm>
            <a:off x="8618690" y="1278679"/>
            <a:ext cx="2373678" cy="1089704"/>
          </a:xfrm>
          <a:prstGeom prst="rect">
            <a:avLst/>
          </a:prstGeom>
        </p:spPr>
      </p:pic>
      <p:pic>
        <p:nvPicPr>
          <p:cNvPr id="4" name="Picture 3">
            <a:extLst>
              <a:ext uri="{FF2B5EF4-FFF2-40B4-BE49-F238E27FC236}">
                <a16:creationId xmlns:a16="http://schemas.microsoft.com/office/drawing/2014/main" id="{6C38AFC6-EE45-A1DD-1140-E7BBA33D027C}"/>
              </a:ext>
            </a:extLst>
          </p:cNvPr>
          <p:cNvPicPr>
            <a:picLocks noChangeAspect="1"/>
          </p:cNvPicPr>
          <p:nvPr/>
        </p:nvPicPr>
        <p:blipFill>
          <a:blip r:embed="rId6"/>
          <a:stretch>
            <a:fillRect/>
          </a:stretch>
        </p:blipFill>
        <p:spPr>
          <a:xfrm>
            <a:off x="8590595" y="2887446"/>
            <a:ext cx="2492373" cy="1548474"/>
          </a:xfrm>
          <a:prstGeom prst="rect">
            <a:avLst/>
          </a:prstGeom>
        </p:spPr>
      </p:pic>
      <p:pic>
        <p:nvPicPr>
          <p:cNvPr id="5" name="Picture 4">
            <a:extLst>
              <a:ext uri="{FF2B5EF4-FFF2-40B4-BE49-F238E27FC236}">
                <a16:creationId xmlns:a16="http://schemas.microsoft.com/office/drawing/2014/main" id="{0F359194-B04D-5041-6DC6-8B9DF39DAD26}"/>
              </a:ext>
            </a:extLst>
          </p:cNvPr>
          <p:cNvPicPr>
            <a:picLocks noChangeAspect="1"/>
          </p:cNvPicPr>
          <p:nvPr/>
        </p:nvPicPr>
        <p:blipFill>
          <a:blip r:embed="rId7"/>
          <a:stretch>
            <a:fillRect/>
          </a:stretch>
        </p:blipFill>
        <p:spPr>
          <a:xfrm>
            <a:off x="8659188" y="4746069"/>
            <a:ext cx="2666152" cy="1800847"/>
          </a:xfrm>
          <a:prstGeom prst="rect">
            <a:avLst/>
          </a:prstGeom>
        </p:spPr>
      </p:pic>
      <p:sp>
        <p:nvSpPr>
          <p:cNvPr id="7" name="TextBox 6">
            <a:extLst>
              <a:ext uri="{FF2B5EF4-FFF2-40B4-BE49-F238E27FC236}">
                <a16:creationId xmlns:a16="http://schemas.microsoft.com/office/drawing/2014/main" id="{CA473670-8C93-90D7-791B-F96924D57301}"/>
              </a:ext>
            </a:extLst>
          </p:cNvPr>
          <p:cNvSpPr txBox="1"/>
          <p:nvPr/>
        </p:nvSpPr>
        <p:spPr>
          <a:xfrm>
            <a:off x="598311" y="6050844"/>
            <a:ext cx="315471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hlinkClick r:id="rId8"/>
              </a:rPr>
              <a:t>Click here for more information</a:t>
            </a:r>
            <a:endParaRPr lang="en-US" sz="1800" kern="0">
              <a:ea typeface="Arial Unicode MS" pitchFamily="34" charset="-128"/>
              <a:cs typeface="Arial Unicode MS" pitchFamily="34" charset="-128"/>
            </a:endParaRPr>
          </a:p>
        </p:txBody>
      </p:sp>
    </p:spTree>
    <p:custDataLst>
      <p:custData r:id="rId1"/>
      <p:custData r:id="rId2"/>
    </p:custDataLst>
    <p:extLst>
      <p:ext uri="{BB962C8B-B14F-4D97-AF65-F5344CB8AC3E}">
        <p14:creationId xmlns:p14="http://schemas.microsoft.com/office/powerpoint/2010/main" val="118177484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A544E1-2A42-100C-72C6-949635A43287}"/>
              </a:ext>
            </a:extLst>
          </p:cNvPr>
          <p:cNvPicPr>
            <a:picLocks noGrp="1" noChangeAspect="1"/>
          </p:cNvPicPr>
          <p:nvPr>
            <p:ph idx="1"/>
          </p:nvPr>
        </p:nvPicPr>
        <p:blipFill>
          <a:blip r:embed="rId2"/>
          <a:stretch>
            <a:fillRect/>
          </a:stretch>
        </p:blipFill>
        <p:spPr>
          <a:xfrm>
            <a:off x="2952211" y="1070768"/>
            <a:ext cx="5960677" cy="5342048"/>
          </a:xfrm>
          <a:prstGeom prst="rect">
            <a:avLst/>
          </a:prstGeom>
        </p:spPr>
      </p:pic>
      <p:sp>
        <p:nvSpPr>
          <p:cNvPr id="3" name="Title 2">
            <a:extLst>
              <a:ext uri="{FF2B5EF4-FFF2-40B4-BE49-F238E27FC236}">
                <a16:creationId xmlns:a16="http://schemas.microsoft.com/office/drawing/2014/main" id="{30AB4042-9E5D-9C31-7F42-EDDB5A993FCB}"/>
              </a:ext>
            </a:extLst>
          </p:cNvPr>
          <p:cNvSpPr>
            <a:spLocks noGrp="1"/>
          </p:cNvSpPr>
          <p:nvPr>
            <p:ph type="title"/>
          </p:nvPr>
        </p:nvSpPr>
        <p:spPr/>
        <p:txBody>
          <a:bodyPr/>
          <a:lstStyle/>
          <a:p>
            <a:r>
              <a:rPr lang="en-US" dirty="0"/>
              <a:t>Patterns</a:t>
            </a:r>
          </a:p>
        </p:txBody>
      </p:sp>
    </p:spTree>
    <p:extLst>
      <p:ext uri="{BB962C8B-B14F-4D97-AF65-F5344CB8AC3E}">
        <p14:creationId xmlns:p14="http://schemas.microsoft.com/office/powerpoint/2010/main" val="3764802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78497-B373-B2BB-21D9-F7BE8E98E5A1}"/>
              </a:ext>
            </a:extLst>
          </p:cNvPr>
          <p:cNvSpPr>
            <a:spLocks noGrp="1"/>
          </p:cNvSpPr>
          <p:nvPr>
            <p:ph type="title"/>
          </p:nvPr>
        </p:nvSpPr>
        <p:spPr/>
        <p:txBody>
          <a:bodyPr/>
          <a:lstStyle/>
          <a:p>
            <a:r>
              <a:rPr lang="en-US"/>
              <a:t>Custom Forms information</a:t>
            </a:r>
          </a:p>
        </p:txBody>
      </p:sp>
      <p:pic>
        <p:nvPicPr>
          <p:cNvPr id="4" name="Picture 3">
            <a:extLst>
              <a:ext uri="{FF2B5EF4-FFF2-40B4-BE49-F238E27FC236}">
                <a16:creationId xmlns:a16="http://schemas.microsoft.com/office/drawing/2014/main" id="{DCD25FF5-9280-A53D-6161-C9325C0745FD}"/>
              </a:ext>
            </a:extLst>
          </p:cNvPr>
          <p:cNvPicPr>
            <a:picLocks noChangeAspect="1"/>
          </p:cNvPicPr>
          <p:nvPr/>
        </p:nvPicPr>
        <p:blipFill>
          <a:blip r:embed="rId2"/>
          <a:stretch>
            <a:fillRect/>
          </a:stretch>
        </p:blipFill>
        <p:spPr>
          <a:xfrm>
            <a:off x="449959" y="1509986"/>
            <a:ext cx="6312781" cy="4844014"/>
          </a:xfrm>
          <a:prstGeom prst="rect">
            <a:avLst/>
          </a:prstGeom>
        </p:spPr>
      </p:pic>
      <p:pic>
        <p:nvPicPr>
          <p:cNvPr id="6" name="Picture 5">
            <a:extLst>
              <a:ext uri="{FF2B5EF4-FFF2-40B4-BE49-F238E27FC236}">
                <a16:creationId xmlns:a16="http://schemas.microsoft.com/office/drawing/2014/main" id="{AF5C0C25-17FA-3AD2-04F2-39A2ECBB752A}"/>
              </a:ext>
            </a:extLst>
          </p:cNvPr>
          <p:cNvPicPr>
            <a:picLocks noChangeAspect="1"/>
          </p:cNvPicPr>
          <p:nvPr/>
        </p:nvPicPr>
        <p:blipFill>
          <a:blip r:embed="rId3"/>
          <a:stretch>
            <a:fillRect/>
          </a:stretch>
        </p:blipFill>
        <p:spPr>
          <a:xfrm>
            <a:off x="6604695" y="1552319"/>
            <a:ext cx="5604941" cy="3561548"/>
          </a:xfrm>
          <a:prstGeom prst="rect">
            <a:avLst/>
          </a:prstGeom>
        </p:spPr>
      </p:pic>
    </p:spTree>
    <p:extLst>
      <p:ext uri="{BB962C8B-B14F-4D97-AF65-F5344CB8AC3E}">
        <p14:creationId xmlns:p14="http://schemas.microsoft.com/office/powerpoint/2010/main" val="739623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 Placeholder 6">
            <a:extLst>
              <a:ext uri="{FF2B5EF4-FFF2-40B4-BE49-F238E27FC236}">
                <a16:creationId xmlns:a16="http://schemas.microsoft.com/office/drawing/2014/main" id="{65FFB35E-1004-21C9-06B7-5555775641CA}"/>
              </a:ext>
            </a:extLst>
          </p:cNvPr>
          <p:cNvSpPr>
            <a:spLocks noGrp="1"/>
          </p:cNvSpPr>
          <p:nvPr>
            <p:ph type="body" sz="quarter" idx="11"/>
          </p:nvPr>
        </p:nvSpPr>
        <p:spPr>
          <a:xfrm>
            <a:off x="6362477" y="0"/>
            <a:ext cx="5832698" cy="6857999"/>
          </a:xfrm>
          <a:solidFill>
            <a:schemeClr val="tx1">
              <a:lumMod val="65000"/>
              <a:lumOff val="35000"/>
            </a:schemeClr>
          </a:solidFill>
        </p:spPr>
        <p:txBody>
          <a:bodyPr/>
          <a:lstStyle/>
          <a:p>
            <a:r>
              <a:rPr lang="en-US"/>
              <a:t> </a:t>
            </a:r>
            <a:r>
              <a:rPr lang="en-US" b="1">
                <a:solidFill>
                  <a:srgbClr val="FFC000"/>
                </a:solidFill>
              </a:rPr>
              <a:t>Insights from Cluster</a:t>
            </a:r>
            <a:endParaRPr lang="en-US"/>
          </a:p>
        </p:txBody>
      </p:sp>
      <p:sp>
        <p:nvSpPr>
          <p:cNvPr id="5" name="Text Placeholder 4">
            <a:extLst>
              <a:ext uri="{FF2B5EF4-FFF2-40B4-BE49-F238E27FC236}">
                <a16:creationId xmlns:a16="http://schemas.microsoft.com/office/drawing/2014/main" id="{174C18CA-A5C0-44CD-4D37-84CCEEF40C8D}"/>
              </a:ext>
            </a:extLst>
          </p:cNvPr>
          <p:cNvSpPr>
            <a:spLocks noGrp="1"/>
          </p:cNvSpPr>
          <p:nvPr>
            <p:ph type="body" sz="quarter" idx="10"/>
          </p:nvPr>
        </p:nvSpPr>
        <p:spPr/>
        <p:txBody>
          <a:bodyPr/>
          <a:lstStyle/>
          <a:p>
            <a:r>
              <a:rPr lang="en-US"/>
              <a:t> </a:t>
            </a:r>
          </a:p>
        </p:txBody>
      </p:sp>
      <p:sp>
        <p:nvSpPr>
          <p:cNvPr id="36" name="Text Placeholder 5">
            <a:extLst>
              <a:ext uri="{FF2B5EF4-FFF2-40B4-BE49-F238E27FC236}">
                <a16:creationId xmlns:a16="http://schemas.microsoft.com/office/drawing/2014/main" id="{3A44BBA4-FBC3-7B7E-4F07-64B4C48100C3}"/>
              </a:ext>
            </a:extLst>
          </p:cNvPr>
          <p:cNvSpPr txBox="1">
            <a:spLocks/>
          </p:cNvSpPr>
          <p:nvPr/>
        </p:nvSpPr>
        <p:spPr bwMode="gray">
          <a:xfrm>
            <a:off x="6362477" y="792980"/>
            <a:ext cx="5491672" cy="578409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solidFill>
                  <a:srgbClr val="FFC000"/>
                </a:solidFill>
              </a:rPr>
              <a:t>Main print program</a:t>
            </a:r>
            <a:endParaRPr lang="en-US" sz="1600" b="1">
              <a:solidFill>
                <a:srgbClr val="FFC000"/>
              </a:solidFill>
              <a:latin typeface="+mn-lt"/>
            </a:endParaRPr>
          </a:p>
          <a:p>
            <a:pPr marL="179964" lvl="1" indent="-179964" defTabSz="1088558">
              <a:spcBef>
                <a:spcPts val="600"/>
              </a:spcBef>
              <a:buClr>
                <a:schemeClr val="accent1"/>
              </a:buClr>
              <a:buFont typeface="Wingdings" pitchFamily="2" charset="2"/>
              <a:buChar char="§"/>
              <a:defRPr/>
            </a:pPr>
            <a:r>
              <a:rPr lang="en-US" sz="1400">
                <a:solidFill>
                  <a:schemeClr val="bg1"/>
                </a:solidFill>
              </a:rPr>
              <a:t>Identify the custom or standard program for custom</a:t>
            </a:r>
          </a:p>
          <a:p>
            <a:pPr marL="724352" lvl="2" indent="-179964" defTabSz="1088558">
              <a:spcBef>
                <a:spcPts val="600"/>
              </a:spcBef>
              <a:buClr>
                <a:schemeClr val="accent1"/>
              </a:buClr>
              <a:buFont typeface="Wingdings" pitchFamily="2" charset="2"/>
              <a:buChar char="§"/>
              <a:defRPr/>
            </a:pPr>
            <a:r>
              <a:rPr lang="en-US" sz="1000">
                <a:solidFill>
                  <a:schemeClr val="bg1"/>
                </a:solidFill>
              </a:rPr>
              <a:t>Smart form</a:t>
            </a:r>
          </a:p>
          <a:p>
            <a:pPr marL="724352" lvl="2" indent="-179964" defTabSz="1088558">
              <a:spcBef>
                <a:spcPts val="600"/>
              </a:spcBef>
              <a:buClr>
                <a:schemeClr val="accent1"/>
              </a:buClr>
              <a:buFont typeface="Wingdings" pitchFamily="2" charset="2"/>
              <a:buChar char="§"/>
              <a:defRPr/>
            </a:pPr>
            <a:r>
              <a:rPr lang="en-US" sz="1000">
                <a:solidFill>
                  <a:schemeClr val="bg1"/>
                </a:solidFill>
              </a:rPr>
              <a:t>SAP Script</a:t>
            </a:r>
          </a:p>
          <a:p>
            <a:pPr marL="179964" lvl="1" indent="-179964" defTabSz="1088558">
              <a:spcBef>
                <a:spcPts val="600"/>
              </a:spcBef>
              <a:buClr>
                <a:schemeClr val="accent1"/>
              </a:buClr>
              <a:buFont typeface="Wingdings" pitchFamily="2" charset="2"/>
              <a:buChar char="§"/>
              <a:defRPr/>
            </a:pPr>
            <a:endParaRPr lang="en-US" sz="1400">
              <a:solidFill>
                <a:schemeClr val="bg1"/>
              </a:solidFill>
            </a:endParaRPr>
          </a:p>
          <a:p>
            <a:pPr defTabSz="1088558">
              <a:spcBef>
                <a:spcPts val="600"/>
              </a:spcBef>
              <a:buClr>
                <a:schemeClr val="accent1"/>
              </a:buClr>
              <a:defRPr/>
            </a:pPr>
            <a:r>
              <a:rPr lang="en-US" sz="1400" b="1">
                <a:solidFill>
                  <a:srgbClr val="FFC000"/>
                </a:solidFill>
              </a:rPr>
              <a:t>Custom forms</a:t>
            </a:r>
          </a:p>
          <a:p>
            <a:pPr marL="179964" lvl="1" indent="-179964" defTabSz="1088558">
              <a:spcBef>
                <a:spcPts val="600"/>
              </a:spcBef>
              <a:buClr>
                <a:schemeClr val="accent1"/>
              </a:buClr>
              <a:buFont typeface="Wingdings" pitchFamily="2" charset="2"/>
              <a:buChar char="§"/>
              <a:defRPr/>
            </a:pPr>
            <a:r>
              <a:rPr lang="en-US" sz="1400">
                <a:solidFill>
                  <a:schemeClr val="bg1"/>
                </a:solidFill>
              </a:rPr>
              <a:t>Number of forms a print program is attached to</a:t>
            </a:r>
          </a:p>
          <a:p>
            <a:pPr marL="179964" lvl="1" indent="-179964" defTabSz="1088558">
              <a:spcBef>
                <a:spcPts val="600"/>
              </a:spcBef>
              <a:buClr>
                <a:schemeClr val="accent1"/>
              </a:buClr>
              <a:buFont typeface="Wingdings" pitchFamily="2" charset="2"/>
              <a:buChar char="§"/>
              <a:defRPr/>
            </a:pPr>
            <a:r>
              <a:rPr lang="en-US" sz="1400">
                <a:solidFill>
                  <a:schemeClr val="bg1"/>
                </a:solidFill>
              </a:rPr>
              <a:t>Table TNAPR is starting point for the configuration link</a:t>
            </a:r>
          </a:p>
          <a:p>
            <a:pPr marL="179964" lvl="1" indent="-179964" defTabSz="1088558">
              <a:spcBef>
                <a:spcPts val="600"/>
              </a:spcBef>
              <a:buClr>
                <a:schemeClr val="accent1"/>
              </a:buClr>
              <a:buFont typeface="Wingdings" pitchFamily="2" charset="2"/>
              <a:buChar char="§"/>
              <a:defRPr/>
            </a:pPr>
            <a:r>
              <a:rPr lang="en-US" sz="1400">
                <a:solidFill>
                  <a:schemeClr val="bg1"/>
                </a:solidFill>
              </a:rPr>
              <a:t>Determines what to consider during modernization</a:t>
            </a:r>
          </a:p>
          <a:p>
            <a:pPr defTabSz="1088558">
              <a:spcBef>
                <a:spcPts val="600"/>
              </a:spcBef>
              <a:buClr>
                <a:schemeClr val="accent1"/>
              </a:buClr>
              <a:defRPr/>
            </a:pPr>
            <a:endParaRPr lang="en-US" sz="1400" b="1">
              <a:solidFill>
                <a:srgbClr val="FFC000"/>
              </a:solidFill>
            </a:endParaRPr>
          </a:p>
          <a:p>
            <a:pPr defTabSz="1088558">
              <a:spcBef>
                <a:spcPts val="600"/>
              </a:spcBef>
              <a:buClr>
                <a:schemeClr val="accent1"/>
              </a:buClr>
              <a:defRPr/>
            </a:pPr>
            <a:r>
              <a:rPr lang="en-US" sz="1400" b="1">
                <a:solidFill>
                  <a:srgbClr val="FFC000"/>
                </a:solidFill>
              </a:rPr>
              <a:t>Custom tables</a:t>
            </a:r>
          </a:p>
          <a:p>
            <a:pPr marL="179964" lvl="1" indent="-179964" defTabSz="1088558">
              <a:spcBef>
                <a:spcPts val="600"/>
              </a:spcBef>
              <a:buClr>
                <a:schemeClr val="accent1"/>
              </a:buClr>
              <a:buFont typeface="Wingdings" pitchFamily="2" charset="2"/>
              <a:buChar char="§"/>
              <a:defRPr/>
            </a:pPr>
            <a:r>
              <a:rPr lang="en-US" sz="1400">
                <a:solidFill>
                  <a:schemeClr val="bg1"/>
                </a:solidFill>
              </a:rPr>
              <a:t>May be there are custom rules implemented</a:t>
            </a:r>
          </a:p>
          <a:p>
            <a:pPr marL="179964" lvl="1" indent="-179964" defTabSz="1088558">
              <a:spcBef>
                <a:spcPts val="600"/>
              </a:spcBef>
              <a:buClr>
                <a:schemeClr val="accent1"/>
              </a:buClr>
              <a:buFont typeface="Wingdings" pitchFamily="2" charset="2"/>
              <a:buChar char="§"/>
              <a:defRPr/>
            </a:pPr>
            <a:r>
              <a:rPr lang="en-US" sz="1400">
                <a:solidFill>
                  <a:schemeClr val="bg1"/>
                </a:solidFill>
              </a:rPr>
              <a:t>Customization data</a:t>
            </a:r>
          </a:p>
          <a:p>
            <a:pPr defTabSz="1088558">
              <a:spcBef>
                <a:spcPts val="600"/>
              </a:spcBef>
              <a:buClr>
                <a:schemeClr val="accent1"/>
              </a:buClr>
              <a:defRPr/>
            </a:pPr>
            <a:endParaRPr lang="en-US" sz="1400" b="1">
              <a:solidFill>
                <a:srgbClr val="FFC000"/>
              </a:solidFill>
            </a:endParaRPr>
          </a:p>
          <a:p>
            <a:pPr defTabSz="1088558">
              <a:spcBef>
                <a:spcPts val="600"/>
              </a:spcBef>
              <a:buClr>
                <a:schemeClr val="accent1"/>
              </a:buClr>
              <a:defRPr/>
            </a:pPr>
            <a:r>
              <a:rPr lang="en-US" sz="1400" b="1">
                <a:solidFill>
                  <a:srgbClr val="FFC000"/>
                </a:solidFill>
              </a:rPr>
              <a:t>Custom program includes, methods and functions</a:t>
            </a:r>
          </a:p>
          <a:p>
            <a:pPr marL="179964" lvl="1" indent="-179964" defTabSz="1088558">
              <a:spcBef>
                <a:spcPts val="600"/>
              </a:spcBef>
              <a:buClr>
                <a:schemeClr val="accent1"/>
              </a:buClr>
              <a:buFont typeface="Wingdings" pitchFamily="2" charset="2"/>
              <a:buChar char="§"/>
              <a:defRPr/>
            </a:pPr>
            <a:r>
              <a:rPr lang="en-US" sz="1400">
                <a:solidFill>
                  <a:schemeClr val="bg1"/>
                </a:solidFill>
              </a:rPr>
              <a:t>Extent of custom logic </a:t>
            </a:r>
          </a:p>
          <a:p>
            <a:pPr marL="179964" lvl="1" indent="-179964" defTabSz="1088558">
              <a:spcBef>
                <a:spcPts val="600"/>
              </a:spcBef>
              <a:buClr>
                <a:schemeClr val="accent1"/>
              </a:buClr>
              <a:buFont typeface="Wingdings" pitchFamily="2" charset="2"/>
              <a:buChar char="§"/>
              <a:defRPr/>
            </a:pPr>
            <a:endParaRPr lang="en-US" sz="1400">
              <a:solidFill>
                <a:schemeClr val="bg1"/>
              </a:solidFill>
            </a:endParaRPr>
          </a:p>
          <a:p>
            <a:pPr defTabSz="1088558">
              <a:spcBef>
                <a:spcPts val="600"/>
              </a:spcBef>
              <a:buClr>
                <a:schemeClr val="accent1"/>
              </a:buClr>
              <a:defRPr/>
            </a:pPr>
            <a:r>
              <a:rPr lang="en-US" sz="1400" b="1">
                <a:solidFill>
                  <a:srgbClr val="FFC000"/>
                </a:solidFill>
              </a:rPr>
              <a:t>Custom table includes </a:t>
            </a:r>
          </a:p>
          <a:p>
            <a:pPr marL="179964" lvl="1" indent="-179964" defTabSz="1088558">
              <a:spcBef>
                <a:spcPts val="600"/>
              </a:spcBef>
              <a:buClr>
                <a:schemeClr val="accent1"/>
              </a:buClr>
              <a:buFont typeface="Wingdings" pitchFamily="2" charset="2"/>
              <a:buChar char="§"/>
              <a:defRPr/>
            </a:pPr>
            <a:r>
              <a:rPr lang="en-US" sz="1400">
                <a:solidFill>
                  <a:schemeClr val="bg1"/>
                </a:solidFill>
              </a:rPr>
              <a:t>Potential custom fields</a:t>
            </a:r>
          </a:p>
          <a:p>
            <a:pPr marL="179964" lvl="1" indent="-179964" defTabSz="1088558">
              <a:spcBef>
                <a:spcPts val="600"/>
              </a:spcBef>
              <a:buClr>
                <a:schemeClr val="accent1"/>
              </a:buClr>
              <a:buFont typeface="Wingdings" pitchFamily="2" charset="2"/>
              <a:buChar char="§"/>
              <a:defRPr/>
            </a:pPr>
            <a:endParaRPr lang="en-US" sz="1400">
              <a:solidFill>
                <a:schemeClr val="bg1"/>
              </a:solidFill>
            </a:endParaRPr>
          </a:p>
          <a:p>
            <a:pPr marL="179964" lvl="1" indent="-179964" defTabSz="1088558">
              <a:spcBef>
                <a:spcPts val="600"/>
              </a:spcBef>
              <a:buClr>
                <a:schemeClr val="accent1"/>
              </a:buClr>
              <a:buFont typeface="Wingdings" pitchFamily="2" charset="2"/>
              <a:buChar char="§"/>
              <a:defRPr/>
            </a:pPr>
            <a:endParaRPr lang="en-US" sz="1400"/>
          </a:p>
        </p:txBody>
      </p:sp>
      <p:pic>
        <p:nvPicPr>
          <p:cNvPr id="9" name="Picture 8">
            <a:extLst>
              <a:ext uri="{FF2B5EF4-FFF2-40B4-BE49-F238E27FC236}">
                <a16:creationId xmlns:a16="http://schemas.microsoft.com/office/drawing/2014/main" id="{58D20A5C-2940-27E1-15B2-194A190A7C48}"/>
              </a:ext>
            </a:extLst>
          </p:cNvPr>
          <p:cNvPicPr>
            <a:picLocks noChangeAspect="1"/>
          </p:cNvPicPr>
          <p:nvPr/>
        </p:nvPicPr>
        <p:blipFill>
          <a:blip r:embed="rId5"/>
          <a:stretch>
            <a:fillRect/>
          </a:stretch>
        </p:blipFill>
        <p:spPr>
          <a:xfrm>
            <a:off x="90779" y="1334532"/>
            <a:ext cx="6154442" cy="4188934"/>
          </a:xfrm>
          <a:prstGeom prst="rect">
            <a:avLst/>
          </a:prstGeom>
        </p:spPr>
      </p:pic>
    </p:spTree>
    <p:custDataLst>
      <p:custData r:id="rId1"/>
      <p:custData r:id="rId2"/>
    </p:custDataLst>
    <p:extLst>
      <p:ext uri="{BB962C8B-B14F-4D97-AF65-F5344CB8AC3E}">
        <p14:creationId xmlns:p14="http://schemas.microsoft.com/office/powerpoint/2010/main" val="393616720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5" name="Text Placeholder 4">
            <a:extLst>
              <a:ext uri="{FF2B5EF4-FFF2-40B4-BE49-F238E27FC236}">
                <a16:creationId xmlns:a16="http://schemas.microsoft.com/office/drawing/2014/main" id="{174C18CA-A5C0-44CD-4D37-84CCEEF40C8D}"/>
              </a:ext>
            </a:extLst>
          </p:cNvPr>
          <p:cNvSpPr>
            <a:spLocks noGrp="1"/>
          </p:cNvSpPr>
          <p:nvPr>
            <p:ph type="body" sz="quarter" idx="10"/>
          </p:nvPr>
        </p:nvSpPr>
        <p:spPr/>
        <p:txBody>
          <a:bodyPr/>
          <a:lstStyle/>
          <a:p>
            <a:r>
              <a:rPr lang="en-US"/>
              <a:t> </a:t>
            </a:r>
          </a:p>
        </p:txBody>
      </p:sp>
      <p:pic>
        <p:nvPicPr>
          <p:cNvPr id="2" name="Picture 1">
            <a:extLst>
              <a:ext uri="{FF2B5EF4-FFF2-40B4-BE49-F238E27FC236}">
                <a16:creationId xmlns:a16="http://schemas.microsoft.com/office/drawing/2014/main" id="{9AD68660-9B4F-D99D-7C8E-6DBD58A9E35C}"/>
              </a:ext>
            </a:extLst>
          </p:cNvPr>
          <p:cNvPicPr>
            <a:picLocks noChangeAspect="1"/>
          </p:cNvPicPr>
          <p:nvPr/>
        </p:nvPicPr>
        <p:blipFill>
          <a:blip r:embed="rId5"/>
          <a:stretch>
            <a:fillRect/>
          </a:stretch>
        </p:blipFill>
        <p:spPr>
          <a:xfrm>
            <a:off x="0" y="1535731"/>
            <a:ext cx="6621517" cy="4356976"/>
          </a:xfrm>
          <a:prstGeom prst="rect">
            <a:avLst/>
          </a:prstGeom>
        </p:spPr>
      </p:pic>
      <p:sp>
        <p:nvSpPr>
          <p:cNvPr id="4" name="Text Placeholder 3">
            <a:extLst>
              <a:ext uri="{FF2B5EF4-FFF2-40B4-BE49-F238E27FC236}">
                <a16:creationId xmlns:a16="http://schemas.microsoft.com/office/drawing/2014/main" id="{811BB07F-8F8E-3063-793D-65F6602E9E76}"/>
              </a:ext>
            </a:extLst>
          </p:cNvPr>
          <p:cNvSpPr>
            <a:spLocks noGrp="1"/>
          </p:cNvSpPr>
          <p:nvPr>
            <p:ph type="body" sz="quarter" idx="11"/>
          </p:nvPr>
        </p:nvSpPr>
        <p:spPr>
          <a:xfrm>
            <a:off x="6748451" y="241738"/>
            <a:ext cx="5328000" cy="5969876"/>
          </a:xfrm>
        </p:spPr>
        <p:txBody>
          <a:bodyPr/>
          <a:lstStyle/>
          <a:p>
            <a:r>
              <a:rPr lang="en-US"/>
              <a:t>Configuration and objects in cluster</a:t>
            </a:r>
          </a:p>
          <a:p>
            <a:pPr lvl="1"/>
            <a:r>
              <a:rPr lang="en-US"/>
              <a:t>TNAPR is configuration table core on-Premise</a:t>
            </a:r>
          </a:p>
          <a:p>
            <a:pPr lvl="1"/>
            <a:r>
              <a:rPr lang="en-US"/>
              <a:t>Print programs are assigned to custom form</a:t>
            </a:r>
          </a:p>
          <a:p>
            <a:pPr lvl="2"/>
            <a:r>
              <a:rPr lang="en-US"/>
              <a:t>Standard or custom programs</a:t>
            </a:r>
          </a:p>
          <a:p>
            <a:pPr lvl="1"/>
            <a:r>
              <a:rPr lang="en-US"/>
              <a:t>Cluster story</a:t>
            </a:r>
          </a:p>
          <a:p>
            <a:pPr lvl="2"/>
            <a:r>
              <a:rPr lang="en-US"/>
              <a:t>Form objects are available with no edges</a:t>
            </a:r>
          </a:p>
          <a:p>
            <a:pPr lvl="2"/>
            <a:r>
              <a:rPr lang="en-US">
                <a:solidFill>
                  <a:srgbClr val="FF0000"/>
                </a:solidFill>
              </a:rPr>
              <a:t>Custom programs does not have edge to form</a:t>
            </a:r>
            <a:endParaRPr lang="en-US"/>
          </a:p>
          <a:p>
            <a:r>
              <a:rPr lang="en-US" b="1" u="sng"/>
              <a:t>Build Transformation story for Forms</a:t>
            </a:r>
          </a:p>
          <a:p>
            <a:pPr lvl="1"/>
            <a:r>
              <a:rPr lang="en-US"/>
              <a:t>Display only clusters that print program belongs to with edges(</a:t>
            </a:r>
            <a:r>
              <a:rPr lang="en-US">
                <a:solidFill>
                  <a:schemeClr val="accent1"/>
                </a:solidFill>
              </a:rPr>
              <a:t>Most of code customization is in programs)</a:t>
            </a:r>
          </a:p>
          <a:p>
            <a:pPr lvl="2"/>
            <a:r>
              <a:rPr lang="en-US"/>
              <a:t>Includes</a:t>
            </a:r>
          </a:p>
          <a:p>
            <a:pPr lvl="2"/>
            <a:r>
              <a:rPr lang="en-US"/>
              <a:t>Custom tables accessed</a:t>
            </a:r>
          </a:p>
          <a:p>
            <a:pPr lvl="2"/>
            <a:r>
              <a:rPr lang="en-US"/>
              <a:t>Callable routines(FUNC, Methods </a:t>
            </a:r>
            <a:r>
              <a:rPr lang="en-US" err="1"/>
              <a:t>etc</a:t>
            </a:r>
            <a:r>
              <a:rPr lang="en-US"/>
              <a:t>)</a:t>
            </a:r>
          </a:p>
          <a:p>
            <a:pPr lvl="2"/>
            <a:r>
              <a:rPr lang="en-US"/>
              <a:t>Establish link to Form(</a:t>
            </a:r>
            <a:r>
              <a:rPr lang="en-US">
                <a:solidFill>
                  <a:schemeClr val="accent1"/>
                </a:solidFill>
              </a:rPr>
              <a:t>Collector or Specific to this </a:t>
            </a:r>
            <a:r>
              <a:rPr lang="en-US" err="1">
                <a:solidFill>
                  <a:schemeClr val="accent1"/>
                </a:solidFill>
              </a:rPr>
              <a:t>usecase</a:t>
            </a:r>
            <a:r>
              <a:rPr lang="en-US">
                <a:solidFill>
                  <a:schemeClr val="accent1"/>
                </a:solidFill>
              </a:rPr>
              <a:t>)</a:t>
            </a:r>
          </a:p>
          <a:p>
            <a:pPr lvl="1"/>
            <a:r>
              <a:rPr lang="en-US"/>
              <a:t>Types of Forms</a:t>
            </a:r>
            <a:endParaRPr lang="en-US">
              <a:solidFill>
                <a:schemeClr val="accent1"/>
              </a:solidFill>
            </a:endParaRPr>
          </a:p>
          <a:p>
            <a:pPr lvl="2"/>
            <a:endParaRPr lang="en-US"/>
          </a:p>
        </p:txBody>
      </p:sp>
    </p:spTree>
    <p:custDataLst>
      <p:custData r:id="rId1"/>
      <p:custData r:id="rId2"/>
    </p:custDataLst>
    <p:extLst>
      <p:ext uri="{BB962C8B-B14F-4D97-AF65-F5344CB8AC3E}">
        <p14:creationId xmlns:p14="http://schemas.microsoft.com/office/powerpoint/2010/main" val="400954752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AD5C7-F895-4BE7-98E1-48F9D3AC5A3C}"/>
              </a:ext>
            </a:extLst>
          </p:cNvPr>
          <p:cNvSpPr>
            <a:spLocks noGrp="1"/>
          </p:cNvSpPr>
          <p:nvPr>
            <p:ph type="ctrTitle"/>
          </p:nvPr>
        </p:nvSpPr>
        <p:spPr>
          <a:xfrm>
            <a:off x="1524397" y="2586633"/>
            <a:ext cx="9146381" cy="923330"/>
          </a:xfrm>
        </p:spPr>
        <p:txBody>
          <a:bodyPr/>
          <a:lstStyle/>
          <a:p>
            <a:r>
              <a:rPr lang="de-DE" dirty="0"/>
              <a:t>Extension Pattern </a:t>
            </a:r>
          </a:p>
        </p:txBody>
      </p:sp>
      <p:sp>
        <p:nvSpPr>
          <p:cNvPr id="3" name="Subtitle 2">
            <a:extLst>
              <a:ext uri="{FF2B5EF4-FFF2-40B4-BE49-F238E27FC236}">
                <a16:creationId xmlns:a16="http://schemas.microsoft.com/office/drawing/2014/main" id="{584AA625-E481-4BFE-A9F4-2DA02ADFFDF7}"/>
              </a:ext>
            </a:extLst>
          </p:cNvPr>
          <p:cNvSpPr>
            <a:spLocks noGrp="1"/>
          </p:cNvSpPr>
          <p:nvPr>
            <p:ph type="subTitle" idx="1"/>
          </p:nvPr>
        </p:nvSpPr>
        <p:spPr/>
        <p:txBody>
          <a:bodyPr/>
          <a:lstStyle/>
          <a:p>
            <a:r>
              <a:rPr lang="de-DE" dirty="0"/>
              <a:t>Custom Code Clustering </a:t>
            </a:r>
            <a:r>
              <a:rPr lang="de-DE" dirty="0" err="1"/>
              <a:t>Mockup</a:t>
            </a:r>
            <a:r>
              <a:rPr lang="de-DE" dirty="0"/>
              <a:t> </a:t>
            </a:r>
            <a:r>
              <a:rPr lang="de-DE" dirty="0" err="1"/>
              <a:t>from</a:t>
            </a:r>
            <a:r>
              <a:rPr lang="de-DE" dirty="0"/>
              <a:t> 07-07-2022</a:t>
            </a:r>
          </a:p>
        </p:txBody>
      </p:sp>
    </p:spTree>
    <p:extLst>
      <p:ext uri="{BB962C8B-B14F-4D97-AF65-F5344CB8AC3E}">
        <p14:creationId xmlns:p14="http://schemas.microsoft.com/office/powerpoint/2010/main" val="441386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5FE85D5-BC10-480D-B897-EA7F36A03BE1}"/>
              </a:ext>
            </a:extLst>
          </p:cNvPr>
          <p:cNvSpPr txBox="1"/>
          <p:nvPr/>
        </p:nvSpPr>
        <p:spPr>
          <a:xfrm>
            <a:off x="3311483" y="6496231"/>
            <a:ext cx="6801734" cy="338554"/>
          </a:xfrm>
          <a:prstGeom prst="rect">
            <a:avLst/>
          </a:prstGeom>
          <a:noFill/>
        </p:spPr>
        <p:txBody>
          <a:bodyPr wrap="none" rtlCol="0">
            <a:spAutoFit/>
          </a:bodyPr>
          <a:lstStyle/>
          <a:p>
            <a:r>
              <a:rPr lang="en-US" sz="1600" dirty="0"/>
              <a:t>Extension patterns are identified through referenced Objects in a Cluster.</a:t>
            </a:r>
            <a:endParaRPr lang="en-DE" sz="1600" dirty="0"/>
          </a:p>
        </p:txBody>
      </p:sp>
      <p:sp>
        <p:nvSpPr>
          <p:cNvPr id="3" name="Rectangle 2">
            <a:extLst>
              <a:ext uri="{FF2B5EF4-FFF2-40B4-BE49-F238E27FC236}">
                <a16:creationId xmlns:a16="http://schemas.microsoft.com/office/drawing/2014/main" id="{AE14821B-9783-4A88-9AE8-51315754C9AF}"/>
              </a:ext>
            </a:extLst>
          </p:cNvPr>
          <p:cNvSpPr/>
          <p:nvPr/>
        </p:nvSpPr>
        <p:spPr>
          <a:xfrm>
            <a:off x="119175" y="1061685"/>
            <a:ext cx="10443722"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a:solidFill>
                  <a:srgbClr val="FFFFFF"/>
                </a:solidFill>
                <a:cs typeface="Calibri Light"/>
              </a:rPr>
              <a:t>New Tab “Assessment" to identify “Extension Patterns” in Cluster</a:t>
            </a:r>
            <a:endParaRPr lang="de-DE" dirty="0">
              <a:solidFill>
                <a:schemeClr val="tx1"/>
              </a:solidFill>
            </a:endParaRPr>
          </a:p>
        </p:txBody>
      </p:sp>
      <p:pic>
        <p:nvPicPr>
          <p:cNvPr id="6" name="Picture 5">
            <a:extLst>
              <a:ext uri="{FF2B5EF4-FFF2-40B4-BE49-F238E27FC236}">
                <a16:creationId xmlns:a16="http://schemas.microsoft.com/office/drawing/2014/main" id="{5F474C2A-62A8-4D62-9568-E58090E2845D}"/>
              </a:ext>
            </a:extLst>
          </p:cNvPr>
          <p:cNvPicPr>
            <a:picLocks noChangeAspect="1"/>
          </p:cNvPicPr>
          <p:nvPr/>
        </p:nvPicPr>
        <p:blipFill>
          <a:blip r:embed="rId2"/>
          <a:stretch>
            <a:fillRect/>
          </a:stretch>
        </p:blipFill>
        <p:spPr>
          <a:xfrm>
            <a:off x="1720215" y="1584905"/>
            <a:ext cx="8754743" cy="4911326"/>
          </a:xfrm>
          <a:prstGeom prst="rect">
            <a:avLst/>
          </a:prstGeom>
        </p:spPr>
      </p:pic>
      <p:sp>
        <p:nvSpPr>
          <p:cNvPr id="8" name="Title 5">
            <a:extLst>
              <a:ext uri="{FF2B5EF4-FFF2-40B4-BE49-F238E27FC236}">
                <a16:creationId xmlns:a16="http://schemas.microsoft.com/office/drawing/2014/main" id="{9802879B-4B8F-CA1E-4194-72F3836C06B7}"/>
              </a:ext>
            </a:extLst>
          </p:cNvPr>
          <p:cNvSpPr>
            <a:spLocks noGrp="1"/>
          </p:cNvSpPr>
          <p:nvPr>
            <p:ph type="title"/>
          </p:nvPr>
        </p:nvSpPr>
        <p:spPr>
          <a:xfrm>
            <a:off x="504001" y="504000"/>
            <a:ext cx="11186476" cy="369332"/>
          </a:xfrm>
        </p:spPr>
        <p:txBody>
          <a:bodyPr/>
          <a:lstStyle/>
          <a:p>
            <a:r>
              <a:rPr lang="en-US" dirty="0"/>
              <a:t>Mockup – Cluster Transformation Journey (1|3) Forms</a:t>
            </a:r>
            <a:endParaRPr lang="en-DE" dirty="0"/>
          </a:p>
        </p:txBody>
      </p:sp>
    </p:spTree>
    <p:extLst>
      <p:ext uri="{BB962C8B-B14F-4D97-AF65-F5344CB8AC3E}">
        <p14:creationId xmlns:p14="http://schemas.microsoft.com/office/powerpoint/2010/main" val="1819721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27F-BBCE-11B9-8B47-01528FDF74CA}"/>
              </a:ext>
            </a:extLst>
          </p:cNvPr>
          <p:cNvSpPr>
            <a:spLocks noGrp="1"/>
          </p:cNvSpPr>
          <p:nvPr>
            <p:ph type="title"/>
          </p:nvPr>
        </p:nvSpPr>
        <p:spPr>
          <a:xfrm>
            <a:off x="909637" y="1967266"/>
            <a:ext cx="2927350" cy="2547257"/>
          </a:xfrm>
          <a:noFill/>
        </p:spPr>
        <p:txBody>
          <a:bodyPr anchor="ctr">
            <a:normAutofit fontScale="90000"/>
          </a:bodyPr>
          <a:lstStyle/>
          <a:p>
            <a:pPr algn="ctr"/>
            <a:r>
              <a:rPr lang="en-US" sz="3100" dirty="0">
                <a:solidFill>
                  <a:srgbClr val="FFFFFF"/>
                </a:solidFill>
                <a:cs typeface="Calibri Light"/>
              </a:rPr>
              <a:t>New Tab “Assessment" to identify “Extension Patterns” in Cluster</a:t>
            </a:r>
            <a:endParaRPr lang="en-US" sz="3100" dirty="0">
              <a:solidFill>
                <a:srgbClr val="FFFFFF"/>
              </a:solidFill>
            </a:endParaRPr>
          </a:p>
        </p:txBody>
      </p:sp>
      <p:sp>
        <p:nvSpPr>
          <p:cNvPr id="5" name="Title 2">
            <a:extLst>
              <a:ext uri="{FF2B5EF4-FFF2-40B4-BE49-F238E27FC236}">
                <a16:creationId xmlns:a16="http://schemas.microsoft.com/office/drawing/2014/main" id="{A9E0BCB8-E668-637B-E08F-8A2C82E7F4EA}"/>
              </a:ext>
            </a:extLst>
          </p:cNvPr>
          <p:cNvSpPr txBox="1">
            <a:spLocks/>
          </p:cNvSpPr>
          <p:nvPr/>
        </p:nvSpPr>
        <p:spPr>
          <a:xfrm>
            <a:off x="724912" y="475262"/>
            <a:ext cx="11182288" cy="502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Mockup – Cluster Transformation Journey (2|3)  Forms</a:t>
            </a:r>
            <a:endParaRPr lang="en-DE" sz="2400" b="1" dirty="0"/>
          </a:p>
        </p:txBody>
      </p:sp>
      <p:sp>
        <p:nvSpPr>
          <p:cNvPr id="7" name="TextBox 6">
            <a:extLst>
              <a:ext uri="{FF2B5EF4-FFF2-40B4-BE49-F238E27FC236}">
                <a16:creationId xmlns:a16="http://schemas.microsoft.com/office/drawing/2014/main" id="{F5FE85D5-BC10-480D-B897-EA7F36A03BE1}"/>
              </a:ext>
            </a:extLst>
          </p:cNvPr>
          <p:cNvSpPr txBox="1"/>
          <p:nvPr/>
        </p:nvSpPr>
        <p:spPr>
          <a:xfrm>
            <a:off x="724913" y="6198072"/>
            <a:ext cx="10819843" cy="415498"/>
          </a:xfrm>
          <a:prstGeom prst="rect">
            <a:avLst/>
          </a:prstGeom>
          <a:noFill/>
        </p:spPr>
        <p:txBody>
          <a:bodyPr wrap="square" rtlCol="0">
            <a:spAutoFit/>
          </a:bodyPr>
          <a:lstStyle/>
          <a:p>
            <a:r>
              <a:rPr lang="en-US" dirty="0"/>
              <a:t>For each Extension pattern the involved objects can be shown.</a:t>
            </a:r>
            <a:endParaRPr lang="en-DE" dirty="0"/>
          </a:p>
        </p:txBody>
      </p:sp>
      <p:pic>
        <p:nvPicPr>
          <p:cNvPr id="11" name="Picture 10">
            <a:extLst>
              <a:ext uri="{FF2B5EF4-FFF2-40B4-BE49-F238E27FC236}">
                <a16:creationId xmlns:a16="http://schemas.microsoft.com/office/drawing/2014/main" id="{A2A4A325-09BB-40E1-A74F-05D506C79445}"/>
              </a:ext>
            </a:extLst>
          </p:cNvPr>
          <p:cNvPicPr>
            <a:picLocks noChangeAspect="1"/>
          </p:cNvPicPr>
          <p:nvPr/>
        </p:nvPicPr>
        <p:blipFill>
          <a:blip r:embed="rId2"/>
          <a:stretch>
            <a:fillRect/>
          </a:stretch>
        </p:blipFill>
        <p:spPr>
          <a:xfrm>
            <a:off x="825500" y="1967266"/>
            <a:ext cx="9251852" cy="4230807"/>
          </a:xfrm>
          <a:prstGeom prst="rect">
            <a:avLst/>
          </a:prstGeom>
        </p:spPr>
      </p:pic>
      <p:sp>
        <p:nvSpPr>
          <p:cNvPr id="3" name="Rectangle 2">
            <a:extLst>
              <a:ext uri="{FF2B5EF4-FFF2-40B4-BE49-F238E27FC236}">
                <a16:creationId xmlns:a16="http://schemas.microsoft.com/office/drawing/2014/main" id="{AE14821B-9783-4A88-9AE8-51315754C9AF}"/>
              </a:ext>
            </a:extLst>
          </p:cNvPr>
          <p:cNvSpPr/>
          <p:nvPr/>
        </p:nvSpPr>
        <p:spPr>
          <a:xfrm>
            <a:off x="825499" y="1049484"/>
            <a:ext cx="10483631" cy="5022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a:solidFill>
                  <a:srgbClr val="FFFFFF"/>
                </a:solidFill>
                <a:cs typeface="Calibri Light"/>
              </a:rPr>
              <a:t>One “Extension Pattern” is connected to a bunch of “Involved Objects”</a:t>
            </a:r>
            <a:endParaRPr lang="de-DE" dirty="0">
              <a:solidFill>
                <a:schemeClr val="tx1"/>
              </a:solidFill>
            </a:endParaRPr>
          </a:p>
        </p:txBody>
      </p:sp>
    </p:spTree>
    <p:extLst>
      <p:ext uri="{BB962C8B-B14F-4D97-AF65-F5344CB8AC3E}">
        <p14:creationId xmlns:p14="http://schemas.microsoft.com/office/powerpoint/2010/main" val="2469813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27F-BBCE-11B9-8B47-01528FDF74CA}"/>
              </a:ext>
            </a:extLst>
          </p:cNvPr>
          <p:cNvSpPr>
            <a:spLocks noGrp="1"/>
          </p:cNvSpPr>
          <p:nvPr>
            <p:ph type="title"/>
          </p:nvPr>
        </p:nvSpPr>
        <p:spPr>
          <a:xfrm>
            <a:off x="909637" y="1967266"/>
            <a:ext cx="2927350" cy="2547257"/>
          </a:xfrm>
          <a:noFill/>
        </p:spPr>
        <p:txBody>
          <a:bodyPr anchor="ctr">
            <a:normAutofit fontScale="90000"/>
          </a:bodyPr>
          <a:lstStyle/>
          <a:p>
            <a:pPr algn="ctr"/>
            <a:r>
              <a:rPr lang="en-US" sz="3100" dirty="0">
                <a:solidFill>
                  <a:srgbClr val="FFFFFF"/>
                </a:solidFill>
                <a:cs typeface="Calibri Light"/>
              </a:rPr>
              <a:t>New Tab “Transformation Journey" to see possible Action Items for Cluster</a:t>
            </a:r>
            <a:endParaRPr lang="en-US" sz="3100" dirty="0">
              <a:solidFill>
                <a:srgbClr val="FFFFFF"/>
              </a:solidFill>
            </a:endParaRPr>
          </a:p>
        </p:txBody>
      </p:sp>
      <p:sp>
        <p:nvSpPr>
          <p:cNvPr id="5" name="Title 2">
            <a:extLst>
              <a:ext uri="{FF2B5EF4-FFF2-40B4-BE49-F238E27FC236}">
                <a16:creationId xmlns:a16="http://schemas.microsoft.com/office/drawing/2014/main" id="{A9E0BCB8-E668-637B-E08F-8A2C82E7F4EA}"/>
              </a:ext>
            </a:extLst>
          </p:cNvPr>
          <p:cNvSpPr txBox="1">
            <a:spLocks/>
          </p:cNvSpPr>
          <p:nvPr/>
        </p:nvSpPr>
        <p:spPr>
          <a:xfrm>
            <a:off x="724912" y="475262"/>
            <a:ext cx="11182288" cy="485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Mockup – Cluster Transformation Journey (3|3) Forms</a:t>
            </a:r>
            <a:endParaRPr lang="en-DE" sz="2400" b="1" dirty="0"/>
          </a:p>
        </p:txBody>
      </p:sp>
      <p:sp>
        <p:nvSpPr>
          <p:cNvPr id="7" name="TextBox 6">
            <a:extLst>
              <a:ext uri="{FF2B5EF4-FFF2-40B4-BE49-F238E27FC236}">
                <a16:creationId xmlns:a16="http://schemas.microsoft.com/office/drawing/2014/main" id="{F5FE85D5-BC10-480D-B897-EA7F36A03BE1}"/>
              </a:ext>
            </a:extLst>
          </p:cNvPr>
          <p:cNvSpPr txBox="1"/>
          <p:nvPr/>
        </p:nvSpPr>
        <p:spPr>
          <a:xfrm>
            <a:off x="825500" y="5610225"/>
            <a:ext cx="14122392" cy="738664"/>
          </a:xfrm>
          <a:prstGeom prst="rect">
            <a:avLst/>
          </a:prstGeom>
          <a:noFill/>
        </p:spPr>
        <p:txBody>
          <a:bodyPr wrap="none" rtlCol="0">
            <a:spAutoFit/>
          </a:bodyPr>
          <a:lstStyle/>
          <a:p>
            <a:r>
              <a:rPr lang="en-US" dirty="0"/>
              <a:t>Each identified Transformation Journey Chapter (Extensions, Simplification, BTP,..) gets an own section to provide</a:t>
            </a:r>
          </a:p>
          <a:p>
            <a:r>
              <a:rPr lang="en-US" dirty="0"/>
              <a:t>useful Action Items for the cluster. Here Extension section shows Technical Building blocks and allow to link Missions.</a:t>
            </a:r>
            <a:endParaRPr lang="en-DE" dirty="0"/>
          </a:p>
        </p:txBody>
      </p:sp>
      <p:pic>
        <p:nvPicPr>
          <p:cNvPr id="4" name="Picture 3">
            <a:extLst>
              <a:ext uri="{FF2B5EF4-FFF2-40B4-BE49-F238E27FC236}">
                <a16:creationId xmlns:a16="http://schemas.microsoft.com/office/drawing/2014/main" id="{51AD6E21-5DC2-41F0-AE69-932BCD7C5CA4}"/>
              </a:ext>
            </a:extLst>
          </p:cNvPr>
          <p:cNvPicPr>
            <a:picLocks noChangeAspect="1"/>
          </p:cNvPicPr>
          <p:nvPr/>
        </p:nvPicPr>
        <p:blipFill>
          <a:blip r:embed="rId2"/>
          <a:stretch>
            <a:fillRect/>
          </a:stretch>
        </p:blipFill>
        <p:spPr>
          <a:xfrm>
            <a:off x="4567237" y="1425851"/>
            <a:ext cx="6718300" cy="3794706"/>
          </a:xfrm>
          <a:prstGeom prst="rect">
            <a:avLst/>
          </a:prstGeom>
        </p:spPr>
      </p:pic>
      <p:sp>
        <p:nvSpPr>
          <p:cNvPr id="9" name="Rectangle 8">
            <a:extLst>
              <a:ext uri="{FF2B5EF4-FFF2-40B4-BE49-F238E27FC236}">
                <a16:creationId xmlns:a16="http://schemas.microsoft.com/office/drawing/2014/main" id="{AEBC26BA-36DC-4151-B834-7A4E6F014B06}"/>
              </a:ext>
            </a:extLst>
          </p:cNvPr>
          <p:cNvSpPr/>
          <p:nvPr/>
        </p:nvSpPr>
        <p:spPr>
          <a:xfrm>
            <a:off x="666605" y="1579958"/>
            <a:ext cx="3170382" cy="34107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a:solidFill>
                  <a:srgbClr val="FFFFFF"/>
                </a:solidFill>
                <a:cs typeface="Calibri Light"/>
              </a:rPr>
              <a:t>New Tab “Transformation Journey" to see possible Action Items for Cluster</a:t>
            </a:r>
            <a:endParaRPr lang="de-DE" dirty="0">
              <a:solidFill>
                <a:schemeClr val="tx1"/>
              </a:solidFill>
            </a:endParaRPr>
          </a:p>
        </p:txBody>
      </p:sp>
    </p:spTree>
    <p:extLst>
      <p:ext uri="{BB962C8B-B14F-4D97-AF65-F5344CB8AC3E}">
        <p14:creationId xmlns:p14="http://schemas.microsoft.com/office/powerpoint/2010/main" val="1186395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DBC7FD-B232-61F8-4E6F-BD0E17AC05E7}"/>
              </a:ext>
            </a:extLst>
          </p:cNvPr>
          <p:cNvSpPr>
            <a:spLocks noGrp="1"/>
          </p:cNvSpPr>
          <p:nvPr>
            <p:ph type="title"/>
          </p:nvPr>
        </p:nvSpPr>
        <p:spPr/>
        <p:txBody>
          <a:bodyPr/>
          <a:lstStyle/>
          <a:p>
            <a:r>
              <a:rPr lang="en-US" dirty="0"/>
              <a:t>Unique custom objects by object type in Cluster 365 ISD</a:t>
            </a:r>
          </a:p>
        </p:txBody>
      </p:sp>
      <p:pic>
        <p:nvPicPr>
          <p:cNvPr id="8" name="Picture 7">
            <a:extLst>
              <a:ext uri="{FF2B5EF4-FFF2-40B4-BE49-F238E27FC236}">
                <a16:creationId xmlns:a16="http://schemas.microsoft.com/office/drawing/2014/main" id="{87CB97D4-3893-9874-22D6-54935B09CCE2}"/>
              </a:ext>
            </a:extLst>
          </p:cNvPr>
          <p:cNvPicPr>
            <a:picLocks noChangeAspect="1"/>
          </p:cNvPicPr>
          <p:nvPr/>
        </p:nvPicPr>
        <p:blipFill>
          <a:blip r:embed="rId2"/>
          <a:stretch>
            <a:fillRect/>
          </a:stretch>
        </p:blipFill>
        <p:spPr>
          <a:xfrm>
            <a:off x="1999565" y="1069318"/>
            <a:ext cx="6934372" cy="4719364"/>
          </a:xfrm>
          <a:prstGeom prst="rect">
            <a:avLst/>
          </a:prstGeom>
        </p:spPr>
      </p:pic>
    </p:spTree>
    <p:extLst>
      <p:ext uri="{BB962C8B-B14F-4D97-AF65-F5344CB8AC3E}">
        <p14:creationId xmlns:p14="http://schemas.microsoft.com/office/powerpoint/2010/main" val="948502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DBC7FD-B232-61F8-4E6F-BD0E17AC05E7}"/>
              </a:ext>
            </a:extLst>
          </p:cNvPr>
          <p:cNvSpPr>
            <a:spLocks noGrp="1"/>
          </p:cNvSpPr>
          <p:nvPr>
            <p:ph type="title"/>
          </p:nvPr>
        </p:nvSpPr>
        <p:spPr/>
        <p:txBody>
          <a:bodyPr/>
          <a:lstStyle/>
          <a:p>
            <a:r>
              <a:rPr lang="en-US" dirty="0"/>
              <a:t>Unique custom objects in Cluster 365 ISD</a:t>
            </a:r>
          </a:p>
        </p:txBody>
      </p:sp>
      <p:pic>
        <p:nvPicPr>
          <p:cNvPr id="2" name="Picture 1">
            <a:extLst>
              <a:ext uri="{FF2B5EF4-FFF2-40B4-BE49-F238E27FC236}">
                <a16:creationId xmlns:a16="http://schemas.microsoft.com/office/drawing/2014/main" id="{CA1ABEA6-9E93-AFA0-B26F-183CDD009198}"/>
              </a:ext>
            </a:extLst>
          </p:cNvPr>
          <p:cNvPicPr>
            <a:picLocks noChangeAspect="1"/>
          </p:cNvPicPr>
          <p:nvPr/>
        </p:nvPicPr>
        <p:blipFill>
          <a:blip r:embed="rId2"/>
          <a:stretch>
            <a:fillRect/>
          </a:stretch>
        </p:blipFill>
        <p:spPr>
          <a:xfrm>
            <a:off x="125260" y="1741941"/>
            <a:ext cx="11702052" cy="3374117"/>
          </a:xfrm>
          <a:prstGeom prst="rect">
            <a:avLst/>
          </a:prstGeom>
        </p:spPr>
      </p:pic>
    </p:spTree>
    <p:extLst>
      <p:ext uri="{BB962C8B-B14F-4D97-AF65-F5344CB8AC3E}">
        <p14:creationId xmlns:p14="http://schemas.microsoft.com/office/powerpoint/2010/main" val="3533142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pic>
        <p:nvPicPr>
          <p:cNvPr id="3" name="Picture 2">
            <a:extLst>
              <a:ext uri="{FF2B5EF4-FFF2-40B4-BE49-F238E27FC236}">
                <a16:creationId xmlns:a16="http://schemas.microsoft.com/office/drawing/2014/main" id="{36059E60-0A26-8186-A612-4E168CE336BD}"/>
              </a:ext>
            </a:extLst>
          </p:cNvPr>
          <p:cNvPicPr>
            <a:picLocks noChangeAspect="1"/>
          </p:cNvPicPr>
          <p:nvPr/>
        </p:nvPicPr>
        <p:blipFill>
          <a:blip r:embed="rId5"/>
          <a:stretch>
            <a:fillRect/>
          </a:stretch>
        </p:blipFill>
        <p:spPr>
          <a:xfrm>
            <a:off x="592136" y="866223"/>
            <a:ext cx="4993416" cy="3541219"/>
          </a:xfrm>
          <a:prstGeom prst="rect">
            <a:avLst/>
          </a:prstGeom>
        </p:spPr>
      </p:pic>
      <p:pic>
        <p:nvPicPr>
          <p:cNvPr id="4" name="Picture 3">
            <a:extLst>
              <a:ext uri="{FF2B5EF4-FFF2-40B4-BE49-F238E27FC236}">
                <a16:creationId xmlns:a16="http://schemas.microsoft.com/office/drawing/2014/main" id="{E31A6BB6-7AFA-EB54-544E-3D4D840EAF29}"/>
              </a:ext>
            </a:extLst>
          </p:cNvPr>
          <p:cNvPicPr>
            <a:picLocks noChangeAspect="1"/>
          </p:cNvPicPr>
          <p:nvPr/>
        </p:nvPicPr>
        <p:blipFill>
          <a:blip r:embed="rId6"/>
          <a:stretch>
            <a:fillRect/>
          </a:stretch>
        </p:blipFill>
        <p:spPr>
          <a:xfrm>
            <a:off x="154236" y="4547610"/>
            <a:ext cx="11391442" cy="1806390"/>
          </a:xfrm>
          <a:prstGeom prst="rect">
            <a:avLst/>
          </a:prstGeom>
        </p:spPr>
      </p:pic>
      <p:pic>
        <p:nvPicPr>
          <p:cNvPr id="5" name="Picture 4">
            <a:extLst>
              <a:ext uri="{FF2B5EF4-FFF2-40B4-BE49-F238E27FC236}">
                <a16:creationId xmlns:a16="http://schemas.microsoft.com/office/drawing/2014/main" id="{029D8E10-C0FE-05E4-ED50-CCE944F98AA9}"/>
              </a:ext>
            </a:extLst>
          </p:cNvPr>
          <p:cNvPicPr>
            <a:picLocks noChangeAspect="1"/>
          </p:cNvPicPr>
          <p:nvPr/>
        </p:nvPicPr>
        <p:blipFill>
          <a:blip r:embed="rId7"/>
          <a:stretch>
            <a:fillRect/>
          </a:stretch>
        </p:blipFill>
        <p:spPr>
          <a:xfrm>
            <a:off x="6653692" y="425196"/>
            <a:ext cx="4072647" cy="4423272"/>
          </a:xfrm>
          <a:prstGeom prst="rect">
            <a:avLst/>
          </a:prstGeom>
        </p:spPr>
      </p:pic>
    </p:spTree>
    <p:custDataLst>
      <p:custData r:id="rId1"/>
      <p:custData r:id="rId2"/>
    </p:custDataLst>
    <p:extLst>
      <p:ext uri="{BB962C8B-B14F-4D97-AF65-F5344CB8AC3E}">
        <p14:creationId xmlns:p14="http://schemas.microsoft.com/office/powerpoint/2010/main" val="31583156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AB4042-9E5D-9C31-7F42-EDDB5A993FCB}"/>
              </a:ext>
            </a:extLst>
          </p:cNvPr>
          <p:cNvSpPr>
            <a:spLocks noGrp="1"/>
          </p:cNvSpPr>
          <p:nvPr>
            <p:ph type="title"/>
          </p:nvPr>
        </p:nvSpPr>
        <p:spPr/>
        <p:txBody>
          <a:bodyPr/>
          <a:lstStyle/>
          <a:p>
            <a:r>
              <a:rPr lang="en-US" dirty="0"/>
              <a:t>BAPI Scenario</a:t>
            </a:r>
          </a:p>
        </p:txBody>
      </p:sp>
      <p:sp>
        <p:nvSpPr>
          <p:cNvPr id="5" name="Content Placeholder 4">
            <a:extLst>
              <a:ext uri="{FF2B5EF4-FFF2-40B4-BE49-F238E27FC236}">
                <a16:creationId xmlns:a16="http://schemas.microsoft.com/office/drawing/2014/main" id="{4A61D9A4-CFA6-97AA-2FCF-2900C661BE7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B751A44-5910-F7DA-6389-AA067B0DE1BE}"/>
              </a:ext>
            </a:extLst>
          </p:cNvPr>
          <p:cNvPicPr>
            <a:picLocks noChangeAspect="1"/>
          </p:cNvPicPr>
          <p:nvPr/>
        </p:nvPicPr>
        <p:blipFill>
          <a:blip r:embed="rId2"/>
          <a:stretch>
            <a:fillRect/>
          </a:stretch>
        </p:blipFill>
        <p:spPr>
          <a:xfrm>
            <a:off x="502724" y="953716"/>
            <a:ext cx="11186476" cy="5334952"/>
          </a:xfrm>
          <a:prstGeom prst="rect">
            <a:avLst/>
          </a:prstGeom>
        </p:spPr>
      </p:pic>
    </p:spTree>
    <p:extLst>
      <p:ext uri="{BB962C8B-B14F-4D97-AF65-F5344CB8AC3E}">
        <p14:creationId xmlns:p14="http://schemas.microsoft.com/office/powerpoint/2010/main" val="1432692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pic>
        <p:nvPicPr>
          <p:cNvPr id="6" name="Picture 5">
            <a:extLst>
              <a:ext uri="{FF2B5EF4-FFF2-40B4-BE49-F238E27FC236}">
                <a16:creationId xmlns:a16="http://schemas.microsoft.com/office/drawing/2014/main" id="{0F54DB6A-FDE3-C989-D559-B790DD4CFB91}"/>
              </a:ext>
            </a:extLst>
          </p:cNvPr>
          <p:cNvPicPr>
            <a:picLocks noChangeAspect="1"/>
          </p:cNvPicPr>
          <p:nvPr/>
        </p:nvPicPr>
        <p:blipFill>
          <a:blip r:embed="rId5"/>
          <a:stretch>
            <a:fillRect/>
          </a:stretch>
        </p:blipFill>
        <p:spPr>
          <a:xfrm>
            <a:off x="0" y="1001172"/>
            <a:ext cx="12195175" cy="2806518"/>
          </a:xfrm>
          <a:prstGeom prst="rect">
            <a:avLst/>
          </a:prstGeom>
        </p:spPr>
      </p:pic>
      <p:sp>
        <p:nvSpPr>
          <p:cNvPr id="7" name="TextBox 6">
            <a:extLst>
              <a:ext uri="{FF2B5EF4-FFF2-40B4-BE49-F238E27FC236}">
                <a16:creationId xmlns:a16="http://schemas.microsoft.com/office/drawing/2014/main" id="{9A3D573B-B846-2A1B-B53F-A57097E36088}"/>
              </a:ext>
            </a:extLst>
          </p:cNvPr>
          <p:cNvSpPr txBox="1"/>
          <p:nvPr/>
        </p:nvSpPr>
        <p:spPr>
          <a:xfrm>
            <a:off x="5883007" y="2655065"/>
            <a:ext cx="722955"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b="1" kern="0">
                <a:solidFill>
                  <a:srgbClr val="C00000"/>
                </a:solidFill>
                <a:ea typeface="Arial Unicode MS" pitchFamily="34" charset="-128"/>
                <a:cs typeface="Arial Unicode MS" pitchFamily="34" charset="-128"/>
              </a:rPr>
              <a:t>Rarely used</a:t>
            </a:r>
          </a:p>
        </p:txBody>
      </p:sp>
      <p:pic>
        <p:nvPicPr>
          <p:cNvPr id="8" name="Picture 7">
            <a:extLst>
              <a:ext uri="{FF2B5EF4-FFF2-40B4-BE49-F238E27FC236}">
                <a16:creationId xmlns:a16="http://schemas.microsoft.com/office/drawing/2014/main" id="{7950225A-209E-F077-41AD-7E25040568F0}"/>
              </a:ext>
            </a:extLst>
          </p:cNvPr>
          <p:cNvPicPr>
            <a:picLocks noChangeAspect="1"/>
          </p:cNvPicPr>
          <p:nvPr/>
        </p:nvPicPr>
        <p:blipFill>
          <a:blip r:embed="rId6"/>
          <a:stretch>
            <a:fillRect/>
          </a:stretch>
        </p:blipFill>
        <p:spPr>
          <a:xfrm>
            <a:off x="6097239" y="3429000"/>
            <a:ext cx="5593238" cy="3004914"/>
          </a:xfrm>
          <a:prstGeom prst="rect">
            <a:avLst/>
          </a:prstGeom>
        </p:spPr>
      </p:pic>
      <p:pic>
        <p:nvPicPr>
          <p:cNvPr id="9" name="Picture 8">
            <a:extLst>
              <a:ext uri="{FF2B5EF4-FFF2-40B4-BE49-F238E27FC236}">
                <a16:creationId xmlns:a16="http://schemas.microsoft.com/office/drawing/2014/main" id="{4A7B801D-6AD2-FDC2-4E1D-48E905054B60}"/>
              </a:ext>
            </a:extLst>
          </p:cNvPr>
          <p:cNvPicPr>
            <a:picLocks noChangeAspect="1"/>
          </p:cNvPicPr>
          <p:nvPr/>
        </p:nvPicPr>
        <p:blipFill>
          <a:blip r:embed="rId7"/>
          <a:stretch>
            <a:fillRect/>
          </a:stretch>
        </p:blipFill>
        <p:spPr>
          <a:xfrm>
            <a:off x="375072" y="4462846"/>
            <a:ext cx="5507935" cy="1653483"/>
          </a:xfrm>
          <a:prstGeom prst="rect">
            <a:avLst/>
          </a:prstGeom>
        </p:spPr>
      </p:pic>
    </p:spTree>
    <p:custDataLst>
      <p:custData r:id="rId1"/>
      <p:custData r:id="rId2"/>
    </p:custDataLst>
    <p:extLst>
      <p:ext uri="{BB962C8B-B14F-4D97-AF65-F5344CB8AC3E}">
        <p14:creationId xmlns:p14="http://schemas.microsoft.com/office/powerpoint/2010/main" val="85705488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pic>
        <p:nvPicPr>
          <p:cNvPr id="9" name="Picture 8">
            <a:extLst>
              <a:ext uri="{FF2B5EF4-FFF2-40B4-BE49-F238E27FC236}">
                <a16:creationId xmlns:a16="http://schemas.microsoft.com/office/drawing/2014/main" id="{4A7B801D-6AD2-FDC2-4E1D-48E905054B60}"/>
              </a:ext>
            </a:extLst>
          </p:cNvPr>
          <p:cNvPicPr>
            <a:picLocks noChangeAspect="1"/>
          </p:cNvPicPr>
          <p:nvPr/>
        </p:nvPicPr>
        <p:blipFill>
          <a:blip r:embed="rId5"/>
          <a:stretch>
            <a:fillRect/>
          </a:stretch>
        </p:blipFill>
        <p:spPr>
          <a:xfrm>
            <a:off x="504001" y="1504550"/>
            <a:ext cx="11101173" cy="3332574"/>
          </a:xfrm>
          <a:prstGeom prst="rect">
            <a:avLst/>
          </a:prstGeom>
        </p:spPr>
      </p:pic>
    </p:spTree>
    <p:custDataLst>
      <p:custData r:id="rId1"/>
      <p:custData r:id="rId2"/>
    </p:custDataLst>
    <p:extLst>
      <p:ext uri="{BB962C8B-B14F-4D97-AF65-F5344CB8AC3E}">
        <p14:creationId xmlns:p14="http://schemas.microsoft.com/office/powerpoint/2010/main" val="173551401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pic>
        <p:nvPicPr>
          <p:cNvPr id="3" name="Picture 2">
            <a:extLst>
              <a:ext uri="{FF2B5EF4-FFF2-40B4-BE49-F238E27FC236}">
                <a16:creationId xmlns:a16="http://schemas.microsoft.com/office/drawing/2014/main" id="{002E694F-0184-F5DB-5A5D-6EE87BF3A300}"/>
              </a:ext>
            </a:extLst>
          </p:cNvPr>
          <p:cNvPicPr>
            <a:picLocks noChangeAspect="1"/>
          </p:cNvPicPr>
          <p:nvPr/>
        </p:nvPicPr>
        <p:blipFill>
          <a:blip r:embed="rId5"/>
          <a:stretch>
            <a:fillRect/>
          </a:stretch>
        </p:blipFill>
        <p:spPr>
          <a:xfrm>
            <a:off x="504001" y="2060154"/>
            <a:ext cx="11654281" cy="3356164"/>
          </a:xfrm>
          <a:prstGeom prst="rect">
            <a:avLst/>
          </a:prstGeom>
        </p:spPr>
      </p:pic>
      <p:sp>
        <p:nvSpPr>
          <p:cNvPr id="4" name="TextBox 3">
            <a:extLst>
              <a:ext uri="{FF2B5EF4-FFF2-40B4-BE49-F238E27FC236}">
                <a16:creationId xmlns:a16="http://schemas.microsoft.com/office/drawing/2014/main" id="{93ECA30C-E031-C0DB-6C94-BC8FA7E78C11}"/>
              </a:ext>
            </a:extLst>
          </p:cNvPr>
          <p:cNvSpPr txBox="1"/>
          <p:nvPr/>
        </p:nvSpPr>
        <p:spPr>
          <a:xfrm>
            <a:off x="716096" y="1421176"/>
            <a:ext cx="466794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ZSAPFM06P references 23 custom programs</a:t>
            </a:r>
          </a:p>
        </p:txBody>
      </p:sp>
      <p:pic>
        <p:nvPicPr>
          <p:cNvPr id="5" name="Picture 4">
            <a:extLst>
              <a:ext uri="{FF2B5EF4-FFF2-40B4-BE49-F238E27FC236}">
                <a16:creationId xmlns:a16="http://schemas.microsoft.com/office/drawing/2014/main" id="{51F988EB-5EB9-BD38-18EB-6DD342B05117}"/>
              </a:ext>
            </a:extLst>
          </p:cNvPr>
          <p:cNvPicPr>
            <a:picLocks noChangeAspect="1"/>
          </p:cNvPicPr>
          <p:nvPr/>
        </p:nvPicPr>
        <p:blipFill>
          <a:blip r:embed="rId6"/>
          <a:stretch>
            <a:fillRect/>
          </a:stretch>
        </p:blipFill>
        <p:spPr>
          <a:xfrm>
            <a:off x="5045725" y="3270810"/>
            <a:ext cx="2610086" cy="3155831"/>
          </a:xfrm>
          <a:prstGeom prst="rect">
            <a:avLst/>
          </a:prstGeom>
        </p:spPr>
      </p:pic>
      <p:sp>
        <p:nvSpPr>
          <p:cNvPr id="6" name="TextBox 5">
            <a:extLst>
              <a:ext uri="{FF2B5EF4-FFF2-40B4-BE49-F238E27FC236}">
                <a16:creationId xmlns:a16="http://schemas.microsoft.com/office/drawing/2014/main" id="{3A5C8A3C-F34E-CA5F-965B-B9A99FF61263}"/>
              </a:ext>
            </a:extLst>
          </p:cNvPr>
          <p:cNvSpPr txBox="1"/>
          <p:nvPr/>
        </p:nvSpPr>
        <p:spPr>
          <a:xfrm>
            <a:off x="7491469" y="6077001"/>
            <a:ext cx="21287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Next Level reference</a:t>
            </a:r>
          </a:p>
        </p:txBody>
      </p:sp>
      <p:cxnSp>
        <p:nvCxnSpPr>
          <p:cNvPr id="8" name="Straight Arrow Connector 7">
            <a:extLst>
              <a:ext uri="{FF2B5EF4-FFF2-40B4-BE49-F238E27FC236}">
                <a16:creationId xmlns:a16="http://schemas.microsoft.com/office/drawing/2014/main" id="{4E9E9C93-AC72-1979-75E2-2EB810949B5A}"/>
              </a:ext>
            </a:extLst>
          </p:cNvPr>
          <p:cNvCxnSpPr>
            <a:cxnSpLocks/>
          </p:cNvCxnSpPr>
          <p:nvPr/>
        </p:nvCxnSpPr>
        <p:spPr>
          <a:xfrm flipH="1">
            <a:off x="7330814" y="5416318"/>
            <a:ext cx="649994" cy="26037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custDataLst>
      <p:custData r:id="rId1"/>
      <p:custData r:id="rId2"/>
    </p:custDataLst>
    <p:extLst>
      <p:ext uri="{BB962C8B-B14F-4D97-AF65-F5344CB8AC3E}">
        <p14:creationId xmlns:p14="http://schemas.microsoft.com/office/powerpoint/2010/main" val="184670064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sp>
        <p:nvSpPr>
          <p:cNvPr id="4" name="TextBox 3">
            <a:extLst>
              <a:ext uri="{FF2B5EF4-FFF2-40B4-BE49-F238E27FC236}">
                <a16:creationId xmlns:a16="http://schemas.microsoft.com/office/drawing/2014/main" id="{93ECA30C-E031-C0DB-6C94-BC8FA7E78C11}"/>
              </a:ext>
            </a:extLst>
          </p:cNvPr>
          <p:cNvSpPr txBox="1"/>
          <p:nvPr/>
        </p:nvSpPr>
        <p:spPr>
          <a:xfrm>
            <a:off x="716096" y="1421176"/>
            <a:ext cx="446276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Second level reference to custom programs</a:t>
            </a:r>
          </a:p>
        </p:txBody>
      </p:sp>
      <p:pic>
        <p:nvPicPr>
          <p:cNvPr id="9" name="Picture 8">
            <a:extLst>
              <a:ext uri="{FF2B5EF4-FFF2-40B4-BE49-F238E27FC236}">
                <a16:creationId xmlns:a16="http://schemas.microsoft.com/office/drawing/2014/main" id="{D74EBFCD-1833-5FBC-6FA8-D07908E53BDB}"/>
              </a:ext>
            </a:extLst>
          </p:cNvPr>
          <p:cNvPicPr>
            <a:picLocks noChangeAspect="1"/>
          </p:cNvPicPr>
          <p:nvPr/>
        </p:nvPicPr>
        <p:blipFill>
          <a:blip r:embed="rId5"/>
          <a:stretch>
            <a:fillRect/>
          </a:stretch>
        </p:blipFill>
        <p:spPr>
          <a:xfrm>
            <a:off x="743389" y="2025904"/>
            <a:ext cx="3387936" cy="4096322"/>
          </a:xfrm>
          <a:prstGeom prst="rect">
            <a:avLst/>
          </a:prstGeom>
        </p:spPr>
      </p:pic>
      <p:graphicFrame>
        <p:nvGraphicFramePr>
          <p:cNvPr id="7" name="Table 9">
            <a:extLst>
              <a:ext uri="{FF2B5EF4-FFF2-40B4-BE49-F238E27FC236}">
                <a16:creationId xmlns:a16="http://schemas.microsoft.com/office/drawing/2014/main" id="{46EF1679-959E-85C7-7537-D14A2388BEB6}"/>
              </a:ext>
            </a:extLst>
          </p:cNvPr>
          <p:cNvGraphicFramePr>
            <a:graphicFrameLocks noGrp="1"/>
          </p:cNvGraphicFramePr>
          <p:nvPr>
            <p:extLst>
              <p:ext uri="{D42A27DB-BD31-4B8C-83A1-F6EECF244321}">
                <p14:modId xmlns:p14="http://schemas.microsoft.com/office/powerpoint/2010/main" val="415463457"/>
              </p:ext>
            </p:extLst>
          </p:nvPr>
        </p:nvGraphicFramePr>
        <p:xfrm>
          <a:off x="6097239" y="3429000"/>
          <a:ext cx="4153359" cy="914400"/>
        </p:xfrm>
        <a:graphic>
          <a:graphicData uri="http://schemas.openxmlformats.org/drawingml/2006/table">
            <a:tbl>
              <a:tblPr firstRow="1" bandRow="1">
                <a:tableStyleId>{2D5ABB26-0587-4C30-8999-92F81FD0307C}</a:tableStyleId>
              </a:tblPr>
              <a:tblGrid>
                <a:gridCol w="1669366">
                  <a:extLst>
                    <a:ext uri="{9D8B030D-6E8A-4147-A177-3AD203B41FA5}">
                      <a16:colId xmlns:a16="http://schemas.microsoft.com/office/drawing/2014/main" val="2598131240"/>
                    </a:ext>
                  </a:extLst>
                </a:gridCol>
                <a:gridCol w="2483993">
                  <a:extLst>
                    <a:ext uri="{9D8B030D-6E8A-4147-A177-3AD203B41FA5}">
                      <a16:colId xmlns:a16="http://schemas.microsoft.com/office/drawing/2014/main" val="1148457601"/>
                    </a:ext>
                  </a:extLst>
                </a:gridCol>
              </a:tblGrid>
              <a:tr h="303974">
                <a:tc>
                  <a:txBody>
                    <a:bodyPr/>
                    <a:lstStyle/>
                    <a:p>
                      <a:r>
                        <a:rPr lang="en-US" sz="1400"/>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918007"/>
                  </a:ext>
                </a:extLst>
              </a:tr>
              <a:tr h="303974">
                <a:tc>
                  <a:txBody>
                    <a:bodyPr/>
                    <a:lstStyle/>
                    <a:p>
                      <a:r>
                        <a:rPr lang="en-US" sz="140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04344"/>
                  </a:ext>
                </a:extLst>
              </a:tr>
              <a:tr h="303974">
                <a:tc>
                  <a:txBody>
                    <a:bodyPr/>
                    <a:lstStyle/>
                    <a:p>
                      <a:r>
                        <a:rPr lang="en-US" sz="1400"/>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836872"/>
                  </a:ext>
                </a:extLst>
              </a:tr>
            </a:tbl>
          </a:graphicData>
        </a:graphic>
      </p:graphicFrame>
    </p:spTree>
    <p:custDataLst>
      <p:custData r:id="rId1"/>
      <p:custData r:id="rId2"/>
    </p:custDataLst>
    <p:extLst>
      <p:ext uri="{BB962C8B-B14F-4D97-AF65-F5344CB8AC3E}">
        <p14:creationId xmlns:p14="http://schemas.microsoft.com/office/powerpoint/2010/main" val="90200109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sp>
        <p:nvSpPr>
          <p:cNvPr id="4" name="TextBox 3">
            <a:extLst>
              <a:ext uri="{FF2B5EF4-FFF2-40B4-BE49-F238E27FC236}">
                <a16:creationId xmlns:a16="http://schemas.microsoft.com/office/drawing/2014/main" id="{93ECA30C-E031-C0DB-6C94-BC8FA7E78C11}"/>
              </a:ext>
            </a:extLst>
          </p:cNvPr>
          <p:cNvSpPr txBox="1"/>
          <p:nvPr/>
        </p:nvSpPr>
        <p:spPr>
          <a:xfrm>
            <a:off x="504001" y="873332"/>
            <a:ext cx="412933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Custom Tables with Rules ZCUSMMFU </a:t>
            </a:r>
          </a:p>
        </p:txBody>
      </p:sp>
      <p:graphicFrame>
        <p:nvGraphicFramePr>
          <p:cNvPr id="7" name="Table 9">
            <a:extLst>
              <a:ext uri="{FF2B5EF4-FFF2-40B4-BE49-F238E27FC236}">
                <a16:creationId xmlns:a16="http://schemas.microsoft.com/office/drawing/2014/main" id="{46EF1679-959E-85C7-7537-D14A2388BEB6}"/>
              </a:ext>
            </a:extLst>
          </p:cNvPr>
          <p:cNvGraphicFramePr>
            <a:graphicFrameLocks noGrp="1"/>
          </p:cNvGraphicFramePr>
          <p:nvPr/>
        </p:nvGraphicFramePr>
        <p:xfrm>
          <a:off x="7953471" y="155448"/>
          <a:ext cx="4153359" cy="914400"/>
        </p:xfrm>
        <a:graphic>
          <a:graphicData uri="http://schemas.openxmlformats.org/drawingml/2006/table">
            <a:tbl>
              <a:tblPr firstRow="1" bandRow="1">
                <a:tableStyleId>{2D5ABB26-0587-4C30-8999-92F81FD0307C}</a:tableStyleId>
              </a:tblPr>
              <a:tblGrid>
                <a:gridCol w="1669366">
                  <a:extLst>
                    <a:ext uri="{9D8B030D-6E8A-4147-A177-3AD203B41FA5}">
                      <a16:colId xmlns:a16="http://schemas.microsoft.com/office/drawing/2014/main" val="2598131240"/>
                    </a:ext>
                  </a:extLst>
                </a:gridCol>
                <a:gridCol w="2483993">
                  <a:extLst>
                    <a:ext uri="{9D8B030D-6E8A-4147-A177-3AD203B41FA5}">
                      <a16:colId xmlns:a16="http://schemas.microsoft.com/office/drawing/2014/main" val="1148457601"/>
                    </a:ext>
                  </a:extLst>
                </a:gridCol>
              </a:tblGrid>
              <a:tr h="303974">
                <a:tc>
                  <a:txBody>
                    <a:bodyPr/>
                    <a:lstStyle/>
                    <a:p>
                      <a:r>
                        <a:rPr lang="en-US" sz="1400"/>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918007"/>
                  </a:ext>
                </a:extLst>
              </a:tr>
              <a:tr h="303974">
                <a:tc>
                  <a:txBody>
                    <a:bodyPr/>
                    <a:lstStyle/>
                    <a:p>
                      <a:r>
                        <a:rPr lang="en-US" sz="140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04344"/>
                  </a:ext>
                </a:extLst>
              </a:tr>
              <a:tr h="303974">
                <a:tc>
                  <a:txBody>
                    <a:bodyPr/>
                    <a:lstStyle/>
                    <a:p>
                      <a:r>
                        <a:rPr lang="en-US" sz="1400"/>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836872"/>
                  </a:ext>
                </a:extLst>
              </a:tr>
            </a:tbl>
          </a:graphicData>
        </a:graphic>
      </p:graphicFrame>
      <p:pic>
        <p:nvPicPr>
          <p:cNvPr id="3" name="Picture 2">
            <a:extLst>
              <a:ext uri="{FF2B5EF4-FFF2-40B4-BE49-F238E27FC236}">
                <a16:creationId xmlns:a16="http://schemas.microsoft.com/office/drawing/2014/main" id="{7A762446-EFF6-A24D-A088-D8492317C300}"/>
              </a:ext>
            </a:extLst>
          </p:cNvPr>
          <p:cNvPicPr>
            <a:picLocks noChangeAspect="1"/>
          </p:cNvPicPr>
          <p:nvPr/>
        </p:nvPicPr>
        <p:blipFill>
          <a:blip r:embed="rId5"/>
          <a:stretch>
            <a:fillRect/>
          </a:stretch>
        </p:blipFill>
        <p:spPr>
          <a:xfrm>
            <a:off x="504001" y="1338019"/>
            <a:ext cx="10366374" cy="4877915"/>
          </a:xfrm>
          <a:prstGeom prst="rect">
            <a:avLst/>
          </a:prstGeom>
        </p:spPr>
      </p:pic>
    </p:spTree>
    <p:custDataLst>
      <p:custData r:id="rId1"/>
      <p:custData r:id="rId2"/>
    </p:custDataLst>
    <p:extLst>
      <p:ext uri="{BB962C8B-B14F-4D97-AF65-F5344CB8AC3E}">
        <p14:creationId xmlns:p14="http://schemas.microsoft.com/office/powerpoint/2010/main" val="168353286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sp>
        <p:nvSpPr>
          <p:cNvPr id="4" name="TextBox 3">
            <a:extLst>
              <a:ext uri="{FF2B5EF4-FFF2-40B4-BE49-F238E27FC236}">
                <a16:creationId xmlns:a16="http://schemas.microsoft.com/office/drawing/2014/main" id="{93ECA30C-E031-C0DB-6C94-BC8FA7E78C11}"/>
              </a:ext>
            </a:extLst>
          </p:cNvPr>
          <p:cNvSpPr txBox="1"/>
          <p:nvPr/>
        </p:nvSpPr>
        <p:spPr>
          <a:xfrm>
            <a:off x="504001" y="873332"/>
            <a:ext cx="478336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Custom Tables with mapping rule ZCUSMMSI </a:t>
            </a:r>
          </a:p>
        </p:txBody>
      </p:sp>
      <p:graphicFrame>
        <p:nvGraphicFramePr>
          <p:cNvPr id="7" name="Table 9">
            <a:extLst>
              <a:ext uri="{FF2B5EF4-FFF2-40B4-BE49-F238E27FC236}">
                <a16:creationId xmlns:a16="http://schemas.microsoft.com/office/drawing/2014/main" id="{46EF1679-959E-85C7-7537-D14A2388BEB6}"/>
              </a:ext>
            </a:extLst>
          </p:cNvPr>
          <p:cNvGraphicFramePr>
            <a:graphicFrameLocks noGrp="1"/>
          </p:cNvGraphicFramePr>
          <p:nvPr/>
        </p:nvGraphicFramePr>
        <p:xfrm>
          <a:off x="7953471" y="155448"/>
          <a:ext cx="4153359" cy="914400"/>
        </p:xfrm>
        <a:graphic>
          <a:graphicData uri="http://schemas.openxmlformats.org/drawingml/2006/table">
            <a:tbl>
              <a:tblPr firstRow="1" bandRow="1">
                <a:tableStyleId>{2D5ABB26-0587-4C30-8999-92F81FD0307C}</a:tableStyleId>
              </a:tblPr>
              <a:tblGrid>
                <a:gridCol w="1669366">
                  <a:extLst>
                    <a:ext uri="{9D8B030D-6E8A-4147-A177-3AD203B41FA5}">
                      <a16:colId xmlns:a16="http://schemas.microsoft.com/office/drawing/2014/main" val="2598131240"/>
                    </a:ext>
                  </a:extLst>
                </a:gridCol>
                <a:gridCol w="2483993">
                  <a:extLst>
                    <a:ext uri="{9D8B030D-6E8A-4147-A177-3AD203B41FA5}">
                      <a16:colId xmlns:a16="http://schemas.microsoft.com/office/drawing/2014/main" val="1148457601"/>
                    </a:ext>
                  </a:extLst>
                </a:gridCol>
              </a:tblGrid>
              <a:tr h="303974">
                <a:tc>
                  <a:txBody>
                    <a:bodyPr/>
                    <a:lstStyle/>
                    <a:p>
                      <a:r>
                        <a:rPr lang="en-US" sz="1400"/>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918007"/>
                  </a:ext>
                </a:extLst>
              </a:tr>
              <a:tr h="303974">
                <a:tc>
                  <a:txBody>
                    <a:bodyPr/>
                    <a:lstStyle/>
                    <a:p>
                      <a:r>
                        <a:rPr lang="en-US" sz="140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04344"/>
                  </a:ext>
                </a:extLst>
              </a:tr>
              <a:tr h="303974">
                <a:tc>
                  <a:txBody>
                    <a:bodyPr/>
                    <a:lstStyle/>
                    <a:p>
                      <a:r>
                        <a:rPr lang="en-US" sz="1400"/>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836872"/>
                  </a:ext>
                </a:extLst>
              </a:tr>
            </a:tbl>
          </a:graphicData>
        </a:graphic>
      </p:graphicFrame>
      <p:pic>
        <p:nvPicPr>
          <p:cNvPr id="5" name="Picture 4">
            <a:extLst>
              <a:ext uri="{FF2B5EF4-FFF2-40B4-BE49-F238E27FC236}">
                <a16:creationId xmlns:a16="http://schemas.microsoft.com/office/drawing/2014/main" id="{392B5DAF-CD3F-D8C9-53E8-1ACF1E6E28C2}"/>
              </a:ext>
            </a:extLst>
          </p:cNvPr>
          <p:cNvPicPr>
            <a:picLocks noChangeAspect="1"/>
          </p:cNvPicPr>
          <p:nvPr/>
        </p:nvPicPr>
        <p:blipFill>
          <a:blip r:embed="rId5"/>
          <a:stretch>
            <a:fillRect/>
          </a:stretch>
        </p:blipFill>
        <p:spPr>
          <a:xfrm>
            <a:off x="504001" y="1242665"/>
            <a:ext cx="5375741" cy="3594512"/>
          </a:xfrm>
          <a:prstGeom prst="rect">
            <a:avLst/>
          </a:prstGeom>
        </p:spPr>
      </p:pic>
      <p:pic>
        <p:nvPicPr>
          <p:cNvPr id="6" name="Picture 5">
            <a:extLst>
              <a:ext uri="{FF2B5EF4-FFF2-40B4-BE49-F238E27FC236}">
                <a16:creationId xmlns:a16="http://schemas.microsoft.com/office/drawing/2014/main" id="{8A523BE8-5C5D-A297-72F7-8281EEDCBB29}"/>
              </a:ext>
            </a:extLst>
          </p:cNvPr>
          <p:cNvPicPr>
            <a:picLocks noChangeAspect="1"/>
          </p:cNvPicPr>
          <p:nvPr/>
        </p:nvPicPr>
        <p:blipFill>
          <a:blip r:embed="rId6"/>
          <a:stretch>
            <a:fillRect/>
          </a:stretch>
        </p:blipFill>
        <p:spPr>
          <a:xfrm>
            <a:off x="6077146" y="2529958"/>
            <a:ext cx="5916346" cy="3824042"/>
          </a:xfrm>
          <a:prstGeom prst="rect">
            <a:avLst/>
          </a:prstGeom>
        </p:spPr>
      </p:pic>
      <p:sp>
        <p:nvSpPr>
          <p:cNvPr id="8" name="TextBox 7">
            <a:extLst>
              <a:ext uri="{FF2B5EF4-FFF2-40B4-BE49-F238E27FC236}">
                <a16:creationId xmlns:a16="http://schemas.microsoft.com/office/drawing/2014/main" id="{AA5A8774-1A26-754B-FAD0-450615DE79DE}"/>
              </a:ext>
            </a:extLst>
          </p:cNvPr>
          <p:cNvSpPr txBox="1"/>
          <p:nvPr/>
        </p:nvSpPr>
        <p:spPr>
          <a:xfrm>
            <a:off x="8449056" y="2194942"/>
            <a:ext cx="130805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ZCUSMMTX</a:t>
            </a:r>
          </a:p>
        </p:txBody>
      </p:sp>
    </p:spTree>
    <p:custDataLst>
      <p:custData r:id="rId1"/>
      <p:custData r:id="rId2"/>
    </p:custDataLst>
    <p:extLst>
      <p:ext uri="{BB962C8B-B14F-4D97-AF65-F5344CB8AC3E}">
        <p14:creationId xmlns:p14="http://schemas.microsoft.com/office/powerpoint/2010/main" val="148366771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sp>
        <p:nvSpPr>
          <p:cNvPr id="4" name="TextBox 3">
            <a:extLst>
              <a:ext uri="{FF2B5EF4-FFF2-40B4-BE49-F238E27FC236}">
                <a16:creationId xmlns:a16="http://schemas.microsoft.com/office/drawing/2014/main" id="{93ECA30C-E031-C0DB-6C94-BC8FA7E78C11}"/>
              </a:ext>
            </a:extLst>
          </p:cNvPr>
          <p:cNvSpPr txBox="1"/>
          <p:nvPr/>
        </p:nvSpPr>
        <p:spPr>
          <a:xfrm>
            <a:off x="504001" y="873332"/>
            <a:ext cx="35266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Append Structure – Custom Fields</a:t>
            </a:r>
          </a:p>
        </p:txBody>
      </p:sp>
      <p:graphicFrame>
        <p:nvGraphicFramePr>
          <p:cNvPr id="7" name="Table 9">
            <a:extLst>
              <a:ext uri="{FF2B5EF4-FFF2-40B4-BE49-F238E27FC236}">
                <a16:creationId xmlns:a16="http://schemas.microsoft.com/office/drawing/2014/main" id="{46EF1679-959E-85C7-7537-D14A2388BEB6}"/>
              </a:ext>
            </a:extLst>
          </p:cNvPr>
          <p:cNvGraphicFramePr>
            <a:graphicFrameLocks noGrp="1"/>
          </p:cNvGraphicFramePr>
          <p:nvPr/>
        </p:nvGraphicFramePr>
        <p:xfrm>
          <a:off x="7953471" y="155448"/>
          <a:ext cx="4153359" cy="914400"/>
        </p:xfrm>
        <a:graphic>
          <a:graphicData uri="http://schemas.openxmlformats.org/drawingml/2006/table">
            <a:tbl>
              <a:tblPr firstRow="1" bandRow="1">
                <a:tableStyleId>{2D5ABB26-0587-4C30-8999-92F81FD0307C}</a:tableStyleId>
              </a:tblPr>
              <a:tblGrid>
                <a:gridCol w="1669366">
                  <a:extLst>
                    <a:ext uri="{9D8B030D-6E8A-4147-A177-3AD203B41FA5}">
                      <a16:colId xmlns:a16="http://schemas.microsoft.com/office/drawing/2014/main" val="2598131240"/>
                    </a:ext>
                  </a:extLst>
                </a:gridCol>
                <a:gridCol w="2483993">
                  <a:extLst>
                    <a:ext uri="{9D8B030D-6E8A-4147-A177-3AD203B41FA5}">
                      <a16:colId xmlns:a16="http://schemas.microsoft.com/office/drawing/2014/main" val="1148457601"/>
                    </a:ext>
                  </a:extLst>
                </a:gridCol>
              </a:tblGrid>
              <a:tr h="303974">
                <a:tc>
                  <a:txBody>
                    <a:bodyPr/>
                    <a:lstStyle/>
                    <a:p>
                      <a:r>
                        <a:rPr lang="en-US" sz="1400"/>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918007"/>
                  </a:ext>
                </a:extLst>
              </a:tr>
              <a:tr h="303974">
                <a:tc>
                  <a:txBody>
                    <a:bodyPr/>
                    <a:lstStyle/>
                    <a:p>
                      <a:r>
                        <a:rPr lang="en-US" sz="140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04344"/>
                  </a:ext>
                </a:extLst>
              </a:tr>
              <a:tr h="303974">
                <a:tc>
                  <a:txBody>
                    <a:bodyPr/>
                    <a:lstStyle/>
                    <a:p>
                      <a:r>
                        <a:rPr lang="en-US" sz="1400"/>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836872"/>
                  </a:ext>
                </a:extLst>
              </a:tr>
            </a:tbl>
          </a:graphicData>
        </a:graphic>
      </p:graphicFrame>
      <p:pic>
        <p:nvPicPr>
          <p:cNvPr id="3" name="Picture 2">
            <a:extLst>
              <a:ext uri="{FF2B5EF4-FFF2-40B4-BE49-F238E27FC236}">
                <a16:creationId xmlns:a16="http://schemas.microsoft.com/office/drawing/2014/main" id="{80696E69-C3FB-C44E-E325-30DADC0B5531}"/>
              </a:ext>
            </a:extLst>
          </p:cNvPr>
          <p:cNvPicPr>
            <a:picLocks noChangeAspect="1"/>
          </p:cNvPicPr>
          <p:nvPr/>
        </p:nvPicPr>
        <p:blipFill>
          <a:blip r:embed="rId5"/>
          <a:stretch>
            <a:fillRect/>
          </a:stretch>
        </p:blipFill>
        <p:spPr>
          <a:xfrm>
            <a:off x="373923" y="1469235"/>
            <a:ext cx="9826878" cy="4190874"/>
          </a:xfrm>
          <a:prstGeom prst="rect">
            <a:avLst/>
          </a:prstGeom>
        </p:spPr>
      </p:pic>
    </p:spTree>
    <p:custDataLst>
      <p:custData r:id="rId1"/>
      <p:custData r:id="rId2"/>
    </p:custDataLst>
    <p:extLst>
      <p:ext uri="{BB962C8B-B14F-4D97-AF65-F5344CB8AC3E}">
        <p14:creationId xmlns:p14="http://schemas.microsoft.com/office/powerpoint/2010/main" val="236249305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sp>
        <p:nvSpPr>
          <p:cNvPr id="4" name="TextBox 3">
            <a:extLst>
              <a:ext uri="{FF2B5EF4-FFF2-40B4-BE49-F238E27FC236}">
                <a16:creationId xmlns:a16="http://schemas.microsoft.com/office/drawing/2014/main" id="{93ECA30C-E031-C0DB-6C94-BC8FA7E78C11}"/>
              </a:ext>
            </a:extLst>
          </p:cNvPr>
          <p:cNvSpPr txBox="1"/>
          <p:nvPr/>
        </p:nvSpPr>
        <p:spPr>
          <a:xfrm>
            <a:off x="504001" y="873332"/>
            <a:ext cx="18210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Function Modules</a:t>
            </a:r>
          </a:p>
        </p:txBody>
      </p:sp>
      <p:graphicFrame>
        <p:nvGraphicFramePr>
          <p:cNvPr id="7" name="Table 9">
            <a:extLst>
              <a:ext uri="{FF2B5EF4-FFF2-40B4-BE49-F238E27FC236}">
                <a16:creationId xmlns:a16="http://schemas.microsoft.com/office/drawing/2014/main" id="{46EF1679-959E-85C7-7537-D14A2388BEB6}"/>
              </a:ext>
            </a:extLst>
          </p:cNvPr>
          <p:cNvGraphicFramePr>
            <a:graphicFrameLocks noGrp="1"/>
          </p:cNvGraphicFramePr>
          <p:nvPr/>
        </p:nvGraphicFramePr>
        <p:xfrm>
          <a:off x="7953471" y="155448"/>
          <a:ext cx="4153359" cy="914400"/>
        </p:xfrm>
        <a:graphic>
          <a:graphicData uri="http://schemas.openxmlformats.org/drawingml/2006/table">
            <a:tbl>
              <a:tblPr firstRow="1" bandRow="1">
                <a:tableStyleId>{2D5ABB26-0587-4C30-8999-92F81FD0307C}</a:tableStyleId>
              </a:tblPr>
              <a:tblGrid>
                <a:gridCol w="1669366">
                  <a:extLst>
                    <a:ext uri="{9D8B030D-6E8A-4147-A177-3AD203B41FA5}">
                      <a16:colId xmlns:a16="http://schemas.microsoft.com/office/drawing/2014/main" val="2598131240"/>
                    </a:ext>
                  </a:extLst>
                </a:gridCol>
                <a:gridCol w="2483993">
                  <a:extLst>
                    <a:ext uri="{9D8B030D-6E8A-4147-A177-3AD203B41FA5}">
                      <a16:colId xmlns:a16="http://schemas.microsoft.com/office/drawing/2014/main" val="1148457601"/>
                    </a:ext>
                  </a:extLst>
                </a:gridCol>
              </a:tblGrid>
              <a:tr h="303974">
                <a:tc>
                  <a:txBody>
                    <a:bodyPr/>
                    <a:lstStyle/>
                    <a:p>
                      <a:r>
                        <a:rPr lang="en-US" sz="1400"/>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918007"/>
                  </a:ext>
                </a:extLst>
              </a:tr>
              <a:tr h="303974">
                <a:tc>
                  <a:txBody>
                    <a:bodyPr/>
                    <a:lstStyle/>
                    <a:p>
                      <a:r>
                        <a:rPr lang="en-US" sz="140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04344"/>
                  </a:ext>
                </a:extLst>
              </a:tr>
              <a:tr h="303974">
                <a:tc>
                  <a:txBody>
                    <a:bodyPr/>
                    <a:lstStyle/>
                    <a:p>
                      <a:r>
                        <a:rPr lang="en-US" sz="1400"/>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836872"/>
                  </a:ext>
                </a:extLst>
              </a:tr>
            </a:tbl>
          </a:graphicData>
        </a:graphic>
      </p:graphicFrame>
      <p:pic>
        <p:nvPicPr>
          <p:cNvPr id="5" name="Picture 4">
            <a:extLst>
              <a:ext uri="{FF2B5EF4-FFF2-40B4-BE49-F238E27FC236}">
                <a16:creationId xmlns:a16="http://schemas.microsoft.com/office/drawing/2014/main" id="{C66572E4-B86E-DB2C-7288-F4643A109BCA}"/>
              </a:ext>
            </a:extLst>
          </p:cNvPr>
          <p:cNvPicPr>
            <a:picLocks noChangeAspect="1"/>
          </p:cNvPicPr>
          <p:nvPr/>
        </p:nvPicPr>
        <p:blipFill>
          <a:blip r:embed="rId5"/>
          <a:stretch>
            <a:fillRect/>
          </a:stretch>
        </p:blipFill>
        <p:spPr>
          <a:xfrm>
            <a:off x="504001" y="1415850"/>
            <a:ext cx="10201782" cy="4568818"/>
          </a:xfrm>
          <a:prstGeom prst="rect">
            <a:avLst/>
          </a:prstGeom>
        </p:spPr>
      </p:pic>
    </p:spTree>
    <p:custDataLst>
      <p:custData r:id="rId1"/>
      <p:custData r:id="rId2"/>
    </p:custDataLst>
    <p:extLst>
      <p:ext uri="{BB962C8B-B14F-4D97-AF65-F5344CB8AC3E}">
        <p14:creationId xmlns:p14="http://schemas.microsoft.com/office/powerpoint/2010/main" val="420554544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sp>
        <p:nvSpPr>
          <p:cNvPr id="4" name="TextBox 3">
            <a:extLst>
              <a:ext uri="{FF2B5EF4-FFF2-40B4-BE49-F238E27FC236}">
                <a16:creationId xmlns:a16="http://schemas.microsoft.com/office/drawing/2014/main" id="{93ECA30C-E031-C0DB-6C94-BC8FA7E78C11}"/>
              </a:ext>
            </a:extLst>
          </p:cNvPr>
          <p:cNvSpPr txBox="1"/>
          <p:nvPr/>
        </p:nvSpPr>
        <p:spPr>
          <a:xfrm>
            <a:off x="504001" y="873332"/>
            <a:ext cx="88485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Methods</a:t>
            </a:r>
          </a:p>
        </p:txBody>
      </p:sp>
      <p:graphicFrame>
        <p:nvGraphicFramePr>
          <p:cNvPr id="7" name="Table 9">
            <a:extLst>
              <a:ext uri="{FF2B5EF4-FFF2-40B4-BE49-F238E27FC236}">
                <a16:creationId xmlns:a16="http://schemas.microsoft.com/office/drawing/2014/main" id="{46EF1679-959E-85C7-7537-D14A2388BEB6}"/>
              </a:ext>
            </a:extLst>
          </p:cNvPr>
          <p:cNvGraphicFramePr>
            <a:graphicFrameLocks noGrp="1"/>
          </p:cNvGraphicFramePr>
          <p:nvPr/>
        </p:nvGraphicFramePr>
        <p:xfrm>
          <a:off x="7953471" y="155448"/>
          <a:ext cx="4153359" cy="914400"/>
        </p:xfrm>
        <a:graphic>
          <a:graphicData uri="http://schemas.openxmlformats.org/drawingml/2006/table">
            <a:tbl>
              <a:tblPr firstRow="1" bandRow="1">
                <a:tableStyleId>{2D5ABB26-0587-4C30-8999-92F81FD0307C}</a:tableStyleId>
              </a:tblPr>
              <a:tblGrid>
                <a:gridCol w="1669366">
                  <a:extLst>
                    <a:ext uri="{9D8B030D-6E8A-4147-A177-3AD203B41FA5}">
                      <a16:colId xmlns:a16="http://schemas.microsoft.com/office/drawing/2014/main" val="2598131240"/>
                    </a:ext>
                  </a:extLst>
                </a:gridCol>
                <a:gridCol w="2483993">
                  <a:extLst>
                    <a:ext uri="{9D8B030D-6E8A-4147-A177-3AD203B41FA5}">
                      <a16:colId xmlns:a16="http://schemas.microsoft.com/office/drawing/2014/main" val="1148457601"/>
                    </a:ext>
                  </a:extLst>
                </a:gridCol>
              </a:tblGrid>
              <a:tr h="303974">
                <a:tc>
                  <a:txBody>
                    <a:bodyPr/>
                    <a:lstStyle/>
                    <a:p>
                      <a:r>
                        <a:rPr lang="en-US" sz="1400"/>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918007"/>
                  </a:ext>
                </a:extLst>
              </a:tr>
              <a:tr h="303974">
                <a:tc>
                  <a:txBody>
                    <a:bodyPr/>
                    <a:lstStyle/>
                    <a:p>
                      <a:r>
                        <a:rPr lang="en-US" sz="140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04344"/>
                  </a:ext>
                </a:extLst>
              </a:tr>
              <a:tr h="303974">
                <a:tc>
                  <a:txBody>
                    <a:bodyPr/>
                    <a:lstStyle/>
                    <a:p>
                      <a:r>
                        <a:rPr lang="en-US" sz="1400"/>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836872"/>
                  </a:ext>
                </a:extLst>
              </a:tr>
            </a:tbl>
          </a:graphicData>
        </a:graphic>
      </p:graphicFrame>
      <p:pic>
        <p:nvPicPr>
          <p:cNvPr id="3" name="Picture 2">
            <a:extLst>
              <a:ext uri="{FF2B5EF4-FFF2-40B4-BE49-F238E27FC236}">
                <a16:creationId xmlns:a16="http://schemas.microsoft.com/office/drawing/2014/main" id="{95CEE948-D132-8C6E-B24E-55D4F883A83C}"/>
              </a:ext>
            </a:extLst>
          </p:cNvPr>
          <p:cNvPicPr>
            <a:picLocks noChangeAspect="1"/>
          </p:cNvPicPr>
          <p:nvPr/>
        </p:nvPicPr>
        <p:blipFill>
          <a:blip r:embed="rId5"/>
          <a:stretch>
            <a:fillRect/>
          </a:stretch>
        </p:blipFill>
        <p:spPr>
          <a:xfrm>
            <a:off x="347472" y="1519663"/>
            <a:ext cx="11070462" cy="4324722"/>
          </a:xfrm>
          <a:prstGeom prst="rect">
            <a:avLst/>
          </a:prstGeom>
        </p:spPr>
      </p:pic>
    </p:spTree>
    <p:custDataLst>
      <p:custData r:id="rId1"/>
      <p:custData r:id="rId2"/>
    </p:custDataLst>
    <p:extLst>
      <p:ext uri="{BB962C8B-B14F-4D97-AF65-F5344CB8AC3E}">
        <p14:creationId xmlns:p14="http://schemas.microsoft.com/office/powerpoint/2010/main" val="132902109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Forms Insights from Cluster</a:t>
            </a:r>
          </a:p>
        </p:txBody>
      </p:sp>
      <p:sp>
        <p:nvSpPr>
          <p:cNvPr id="4" name="TextBox 3">
            <a:extLst>
              <a:ext uri="{FF2B5EF4-FFF2-40B4-BE49-F238E27FC236}">
                <a16:creationId xmlns:a16="http://schemas.microsoft.com/office/drawing/2014/main" id="{93ECA30C-E031-C0DB-6C94-BC8FA7E78C11}"/>
              </a:ext>
            </a:extLst>
          </p:cNvPr>
          <p:cNvSpPr txBox="1"/>
          <p:nvPr/>
        </p:nvSpPr>
        <p:spPr>
          <a:xfrm>
            <a:off x="504001" y="873332"/>
            <a:ext cx="398827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SM30 table maintenance in cluster 365</a:t>
            </a:r>
          </a:p>
        </p:txBody>
      </p:sp>
      <p:graphicFrame>
        <p:nvGraphicFramePr>
          <p:cNvPr id="7" name="Table 9">
            <a:extLst>
              <a:ext uri="{FF2B5EF4-FFF2-40B4-BE49-F238E27FC236}">
                <a16:creationId xmlns:a16="http://schemas.microsoft.com/office/drawing/2014/main" id="{46EF1679-959E-85C7-7537-D14A2388BEB6}"/>
              </a:ext>
            </a:extLst>
          </p:cNvPr>
          <p:cNvGraphicFramePr>
            <a:graphicFrameLocks noGrp="1"/>
          </p:cNvGraphicFramePr>
          <p:nvPr/>
        </p:nvGraphicFramePr>
        <p:xfrm>
          <a:off x="7953471" y="155448"/>
          <a:ext cx="4153359" cy="914400"/>
        </p:xfrm>
        <a:graphic>
          <a:graphicData uri="http://schemas.openxmlformats.org/drawingml/2006/table">
            <a:tbl>
              <a:tblPr firstRow="1" bandRow="1">
                <a:tableStyleId>{2D5ABB26-0587-4C30-8999-92F81FD0307C}</a:tableStyleId>
              </a:tblPr>
              <a:tblGrid>
                <a:gridCol w="1669366">
                  <a:extLst>
                    <a:ext uri="{9D8B030D-6E8A-4147-A177-3AD203B41FA5}">
                      <a16:colId xmlns:a16="http://schemas.microsoft.com/office/drawing/2014/main" val="2598131240"/>
                    </a:ext>
                  </a:extLst>
                </a:gridCol>
                <a:gridCol w="2483993">
                  <a:extLst>
                    <a:ext uri="{9D8B030D-6E8A-4147-A177-3AD203B41FA5}">
                      <a16:colId xmlns:a16="http://schemas.microsoft.com/office/drawing/2014/main" val="1148457601"/>
                    </a:ext>
                  </a:extLst>
                </a:gridCol>
              </a:tblGrid>
              <a:tr h="303974">
                <a:tc>
                  <a:txBody>
                    <a:bodyPr/>
                    <a:lstStyle/>
                    <a:p>
                      <a:r>
                        <a:rPr lang="en-US" sz="1400"/>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918007"/>
                  </a:ext>
                </a:extLst>
              </a:tr>
              <a:tr h="303974">
                <a:tc>
                  <a:txBody>
                    <a:bodyPr/>
                    <a:lstStyle/>
                    <a:p>
                      <a:r>
                        <a:rPr lang="en-US" sz="140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04344"/>
                  </a:ext>
                </a:extLst>
              </a:tr>
              <a:tr h="303974">
                <a:tc>
                  <a:txBody>
                    <a:bodyPr/>
                    <a:lstStyle/>
                    <a:p>
                      <a:r>
                        <a:rPr lang="en-US" sz="1400"/>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Custom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836872"/>
                  </a:ext>
                </a:extLst>
              </a:tr>
            </a:tbl>
          </a:graphicData>
        </a:graphic>
      </p:graphicFrame>
      <p:pic>
        <p:nvPicPr>
          <p:cNvPr id="5" name="Picture 4">
            <a:extLst>
              <a:ext uri="{FF2B5EF4-FFF2-40B4-BE49-F238E27FC236}">
                <a16:creationId xmlns:a16="http://schemas.microsoft.com/office/drawing/2014/main" id="{D1B0A341-AAC2-293A-DBFC-A72240BA0F70}"/>
              </a:ext>
            </a:extLst>
          </p:cNvPr>
          <p:cNvPicPr>
            <a:picLocks noChangeAspect="1"/>
          </p:cNvPicPr>
          <p:nvPr/>
        </p:nvPicPr>
        <p:blipFill>
          <a:blip r:embed="rId5"/>
          <a:stretch>
            <a:fillRect/>
          </a:stretch>
        </p:blipFill>
        <p:spPr>
          <a:xfrm>
            <a:off x="3563007" y="3341308"/>
            <a:ext cx="7748802" cy="3012692"/>
          </a:xfrm>
          <a:prstGeom prst="rect">
            <a:avLst/>
          </a:prstGeom>
        </p:spPr>
      </p:pic>
      <p:pic>
        <p:nvPicPr>
          <p:cNvPr id="3" name="Picture 2">
            <a:extLst>
              <a:ext uri="{FF2B5EF4-FFF2-40B4-BE49-F238E27FC236}">
                <a16:creationId xmlns:a16="http://schemas.microsoft.com/office/drawing/2014/main" id="{2E0E51A5-A306-C2D9-DD5F-37D4BEC32DE8}"/>
              </a:ext>
            </a:extLst>
          </p:cNvPr>
          <p:cNvPicPr>
            <a:picLocks noChangeAspect="1"/>
          </p:cNvPicPr>
          <p:nvPr/>
        </p:nvPicPr>
        <p:blipFill>
          <a:blip r:embed="rId6"/>
          <a:stretch>
            <a:fillRect/>
          </a:stretch>
        </p:blipFill>
        <p:spPr>
          <a:xfrm>
            <a:off x="241738" y="1221884"/>
            <a:ext cx="9557077" cy="2303346"/>
          </a:xfrm>
          <a:prstGeom prst="rect">
            <a:avLst/>
          </a:prstGeom>
        </p:spPr>
      </p:pic>
    </p:spTree>
    <p:custDataLst>
      <p:custData r:id="rId1"/>
      <p:custData r:id="rId2"/>
    </p:custDataLst>
    <p:extLst>
      <p:ext uri="{BB962C8B-B14F-4D97-AF65-F5344CB8AC3E}">
        <p14:creationId xmlns:p14="http://schemas.microsoft.com/office/powerpoint/2010/main" val="28773197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a:solidFill>
                  <a:schemeClr val="accent1"/>
                </a:solidFill>
              </a:rPr>
              <a:t>Custom tables/SM30</a:t>
            </a:r>
            <a:endParaRPr lang="en-US"/>
          </a:p>
        </p:txBody>
      </p:sp>
      <p:pic>
        <p:nvPicPr>
          <p:cNvPr id="7" name="Divider Image Placeholder">
            <a:extLst>
              <a:ext uri="{FF2B5EF4-FFF2-40B4-BE49-F238E27FC236}">
                <a16:creationId xmlns:a16="http://schemas.microsoft.com/office/drawing/2014/main" id="{3FEADB84-4FA8-4F63-8117-D5AD2F9BF195}"/>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759918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solidFill>
                  <a:schemeClr val="accent1"/>
                </a:solidFill>
              </a:rPr>
              <a:t>ZSAPFM06P_ALL</a:t>
            </a:r>
            <a:endParaRPr lang="en-US" dirty="0"/>
          </a:p>
        </p:txBody>
      </p:sp>
      <p:pic>
        <p:nvPicPr>
          <p:cNvPr id="7" name="Divider Image Placeholder">
            <a:extLst>
              <a:ext uri="{FF2B5EF4-FFF2-40B4-BE49-F238E27FC236}">
                <a16:creationId xmlns:a16="http://schemas.microsoft.com/office/drawing/2014/main" id="{3FEADB84-4FA8-4F63-8117-D5AD2F9BF195}"/>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1172947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Configuration and cluster detail</a:t>
            </a:r>
          </a:p>
        </p:txBody>
      </p:sp>
      <p:graphicFrame>
        <p:nvGraphicFramePr>
          <p:cNvPr id="7" name="Table 9">
            <a:extLst>
              <a:ext uri="{FF2B5EF4-FFF2-40B4-BE49-F238E27FC236}">
                <a16:creationId xmlns:a16="http://schemas.microsoft.com/office/drawing/2014/main" id="{46EF1679-959E-85C7-7537-D14A2388BEB6}"/>
              </a:ext>
            </a:extLst>
          </p:cNvPr>
          <p:cNvGraphicFramePr>
            <a:graphicFrameLocks noGrp="1"/>
          </p:cNvGraphicFramePr>
          <p:nvPr>
            <p:extLst>
              <p:ext uri="{D42A27DB-BD31-4B8C-83A1-F6EECF244321}">
                <p14:modId xmlns:p14="http://schemas.microsoft.com/office/powerpoint/2010/main" val="945559323"/>
              </p:ext>
            </p:extLst>
          </p:nvPr>
        </p:nvGraphicFramePr>
        <p:xfrm>
          <a:off x="504000" y="1242664"/>
          <a:ext cx="7748602" cy="914400"/>
        </p:xfrm>
        <a:graphic>
          <a:graphicData uri="http://schemas.openxmlformats.org/drawingml/2006/table">
            <a:tbl>
              <a:tblPr firstRow="1" bandRow="1">
                <a:tableStyleId>{2D5ABB26-0587-4C30-8999-92F81FD0307C}</a:tableStyleId>
              </a:tblPr>
              <a:tblGrid>
                <a:gridCol w="1418131">
                  <a:extLst>
                    <a:ext uri="{9D8B030D-6E8A-4147-A177-3AD203B41FA5}">
                      <a16:colId xmlns:a16="http://schemas.microsoft.com/office/drawing/2014/main" val="2598131240"/>
                    </a:ext>
                  </a:extLst>
                </a:gridCol>
                <a:gridCol w="2110157">
                  <a:extLst>
                    <a:ext uri="{9D8B030D-6E8A-4147-A177-3AD203B41FA5}">
                      <a16:colId xmlns:a16="http://schemas.microsoft.com/office/drawing/2014/main" val="1148457601"/>
                    </a:ext>
                  </a:extLst>
                </a:gridCol>
                <a:gridCol w="2110157">
                  <a:extLst>
                    <a:ext uri="{9D8B030D-6E8A-4147-A177-3AD203B41FA5}">
                      <a16:colId xmlns:a16="http://schemas.microsoft.com/office/drawing/2014/main" val="972553493"/>
                    </a:ext>
                  </a:extLst>
                </a:gridCol>
                <a:gridCol w="2110157">
                  <a:extLst>
                    <a:ext uri="{9D8B030D-6E8A-4147-A177-3AD203B41FA5}">
                      <a16:colId xmlns:a16="http://schemas.microsoft.com/office/drawing/2014/main" val="1612008038"/>
                    </a:ext>
                  </a:extLst>
                </a:gridCol>
              </a:tblGrid>
              <a:tr h="303974">
                <a:tc>
                  <a:txBody>
                    <a:bodyPr/>
                    <a:lstStyle/>
                    <a:p>
                      <a:r>
                        <a:rPr lang="en-US" sz="1400" dirty="0"/>
                        <a:t>Print program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ZSAPFM06P_ALL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Node: 121150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Cluster: 365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918007"/>
                  </a:ext>
                </a:extLst>
              </a:tr>
              <a:tr h="303974">
                <a:tc>
                  <a:txBody>
                    <a:bodyPr/>
                    <a:lstStyle/>
                    <a:p>
                      <a:r>
                        <a:rPr lang="en-US" sz="1400" dirty="0"/>
                        <a:t>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Z_MEBEST_ALL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Node: 11872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Cluster: 800000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04344"/>
                  </a:ext>
                </a:extLst>
              </a:tr>
              <a:tr h="303974">
                <a:tc>
                  <a:txBody>
                    <a:bodyPr/>
                    <a:lstStyle/>
                    <a:p>
                      <a:r>
                        <a:rPr lang="en-US" sz="14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836872"/>
                  </a:ext>
                </a:extLst>
              </a:tr>
            </a:tbl>
          </a:graphicData>
        </a:graphic>
      </p:graphicFrame>
      <p:pic>
        <p:nvPicPr>
          <p:cNvPr id="6" name="Picture 5">
            <a:extLst>
              <a:ext uri="{FF2B5EF4-FFF2-40B4-BE49-F238E27FC236}">
                <a16:creationId xmlns:a16="http://schemas.microsoft.com/office/drawing/2014/main" id="{4A06D1BB-1F12-CE1C-219F-0D850340DC6D}"/>
              </a:ext>
            </a:extLst>
          </p:cNvPr>
          <p:cNvPicPr>
            <a:picLocks noChangeAspect="1"/>
          </p:cNvPicPr>
          <p:nvPr/>
        </p:nvPicPr>
        <p:blipFill>
          <a:blip r:embed="rId5"/>
          <a:stretch>
            <a:fillRect/>
          </a:stretch>
        </p:blipFill>
        <p:spPr>
          <a:xfrm>
            <a:off x="5328745" y="2248443"/>
            <a:ext cx="5665272" cy="4010468"/>
          </a:xfrm>
          <a:prstGeom prst="rect">
            <a:avLst/>
          </a:prstGeom>
        </p:spPr>
      </p:pic>
    </p:spTree>
    <p:custDataLst>
      <p:custData r:id="rId1"/>
      <p:custData r:id="rId2"/>
    </p:custDataLst>
    <p:extLst>
      <p:ext uri="{BB962C8B-B14F-4D97-AF65-F5344CB8AC3E}">
        <p14:creationId xmlns:p14="http://schemas.microsoft.com/office/powerpoint/2010/main" val="185837089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to custom rules and mapping tables</a:t>
            </a:r>
          </a:p>
        </p:txBody>
      </p:sp>
      <p:pic>
        <p:nvPicPr>
          <p:cNvPr id="8" name="Picture 7">
            <a:extLst>
              <a:ext uri="{FF2B5EF4-FFF2-40B4-BE49-F238E27FC236}">
                <a16:creationId xmlns:a16="http://schemas.microsoft.com/office/drawing/2014/main" id="{15DDBEAD-438C-5C22-1CF7-1F6486B7016B}"/>
              </a:ext>
            </a:extLst>
          </p:cNvPr>
          <p:cNvPicPr>
            <a:picLocks noChangeAspect="1"/>
          </p:cNvPicPr>
          <p:nvPr/>
        </p:nvPicPr>
        <p:blipFill>
          <a:blip r:embed="rId5"/>
          <a:stretch>
            <a:fillRect/>
          </a:stretch>
        </p:blipFill>
        <p:spPr>
          <a:xfrm>
            <a:off x="609600" y="1350974"/>
            <a:ext cx="3525964" cy="3131687"/>
          </a:xfrm>
          <a:prstGeom prst="rect">
            <a:avLst/>
          </a:prstGeom>
        </p:spPr>
      </p:pic>
      <p:pic>
        <p:nvPicPr>
          <p:cNvPr id="9" name="Picture 8">
            <a:extLst>
              <a:ext uri="{FF2B5EF4-FFF2-40B4-BE49-F238E27FC236}">
                <a16:creationId xmlns:a16="http://schemas.microsoft.com/office/drawing/2014/main" id="{2CD8940B-5C5F-D719-8DF9-A29F3FA11B73}"/>
              </a:ext>
            </a:extLst>
          </p:cNvPr>
          <p:cNvPicPr>
            <a:picLocks noChangeAspect="1"/>
          </p:cNvPicPr>
          <p:nvPr/>
        </p:nvPicPr>
        <p:blipFill>
          <a:blip r:embed="rId6"/>
          <a:stretch>
            <a:fillRect/>
          </a:stretch>
        </p:blipFill>
        <p:spPr>
          <a:xfrm>
            <a:off x="4331138" y="1350973"/>
            <a:ext cx="5452820" cy="3131687"/>
          </a:xfrm>
          <a:prstGeom prst="rect">
            <a:avLst/>
          </a:prstGeom>
        </p:spPr>
      </p:pic>
      <p:pic>
        <p:nvPicPr>
          <p:cNvPr id="10" name="Picture 9">
            <a:extLst>
              <a:ext uri="{FF2B5EF4-FFF2-40B4-BE49-F238E27FC236}">
                <a16:creationId xmlns:a16="http://schemas.microsoft.com/office/drawing/2014/main" id="{F4B28025-A625-A02E-BA5A-80EE0EACB10C}"/>
              </a:ext>
            </a:extLst>
          </p:cNvPr>
          <p:cNvPicPr>
            <a:picLocks noChangeAspect="1"/>
          </p:cNvPicPr>
          <p:nvPr/>
        </p:nvPicPr>
        <p:blipFill>
          <a:blip r:embed="rId7"/>
          <a:stretch>
            <a:fillRect/>
          </a:stretch>
        </p:blipFill>
        <p:spPr>
          <a:xfrm>
            <a:off x="6514980" y="3825765"/>
            <a:ext cx="4579099" cy="2779986"/>
          </a:xfrm>
          <a:prstGeom prst="rect">
            <a:avLst/>
          </a:prstGeom>
        </p:spPr>
      </p:pic>
    </p:spTree>
    <p:custDataLst>
      <p:custData r:id="rId1"/>
      <p:custData r:id="rId2"/>
    </p:custDataLst>
    <p:extLst>
      <p:ext uri="{BB962C8B-B14F-4D97-AF65-F5344CB8AC3E}">
        <p14:creationId xmlns:p14="http://schemas.microsoft.com/office/powerpoint/2010/main" val="361276754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a:solidFill>
                  <a:schemeClr val="accent1"/>
                </a:solidFill>
              </a:rPr>
              <a:t>ZSAPFM06P</a:t>
            </a:r>
            <a:endParaRPr lang="en-US" dirty="0"/>
          </a:p>
        </p:txBody>
      </p:sp>
      <p:pic>
        <p:nvPicPr>
          <p:cNvPr id="7" name="Divider Image Placeholder">
            <a:extLst>
              <a:ext uri="{FF2B5EF4-FFF2-40B4-BE49-F238E27FC236}">
                <a16:creationId xmlns:a16="http://schemas.microsoft.com/office/drawing/2014/main" id="{3FEADB84-4FA8-4F63-8117-D5AD2F9BF195}"/>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2744607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to custom rules and mapping tables</a:t>
            </a:r>
          </a:p>
        </p:txBody>
      </p:sp>
      <p:pic>
        <p:nvPicPr>
          <p:cNvPr id="6" name="Picture 5">
            <a:extLst>
              <a:ext uri="{FF2B5EF4-FFF2-40B4-BE49-F238E27FC236}">
                <a16:creationId xmlns:a16="http://schemas.microsoft.com/office/drawing/2014/main" id="{7D0C0743-4453-4DF6-618C-8F6DD3C7BBE3}"/>
              </a:ext>
            </a:extLst>
          </p:cNvPr>
          <p:cNvPicPr>
            <a:picLocks noChangeAspect="1"/>
          </p:cNvPicPr>
          <p:nvPr/>
        </p:nvPicPr>
        <p:blipFill>
          <a:blip r:embed="rId5"/>
          <a:stretch>
            <a:fillRect/>
          </a:stretch>
        </p:blipFill>
        <p:spPr>
          <a:xfrm>
            <a:off x="1260746" y="2182585"/>
            <a:ext cx="3359373" cy="3172436"/>
          </a:xfrm>
          <a:prstGeom prst="rect">
            <a:avLst/>
          </a:prstGeom>
        </p:spPr>
      </p:pic>
      <p:pic>
        <p:nvPicPr>
          <p:cNvPr id="8" name="Picture 7">
            <a:extLst>
              <a:ext uri="{FF2B5EF4-FFF2-40B4-BE49-F238E27FC236}">
                <a16:creationId xmlns:a16="http://schemas.microsoft.com/office/drawing/2014/main" id="{AA95E2C9-BF3F-7E96-CDA7-5596660EEAFB}"/>
              </a:ext>
            </a:extLst>
          </p:cNvPr>
          <p:cNvPicPr>
            <a:picLocks noChangeAspect="1"/>
          </p:cNvPicPr>
          <p:nvPr/>
        </p:nvPicPr>
        <p:blipFill>
          <a:blip r:embed="rId6"/>
          <a:stretch>
            <a:fillRect/>
          </a:stretch>
        </p:blipFill>
        <p:spPr>
          <a:xfrm>
            <a:off x="5631409" y="1688599"/>
            <a:ext cx="4832350" cy="2470150"/>
          </a:xfrm>
          <a:prstGeom prst="rect">
            <a:avLst/>
          </a:prstGeom>
        </p:spPr>
      </p:pic>
      <p:pic>
        <p:nvPicPr>
          <p:cNvPr id="9" name="Picture 8">
            <a:extLst>
              <a:ext uri="{FF2B5EF4-FFF2-40B4-BE49-F238E27FC236}">
                <a16:creationId xmlns:a16="http://schemas.microsoft.com/office/drawing/2014/main" id="{484F92A2-AC30-A872-5AC9-76F4E6890377}"/>
              </a:ext>
            </a:extLst>
          </p:cNvPr>
          <p:cNvPicPr>
            <a:picLocks noChangeAspect="1"/>
          </p:cNvPicPr>
          <p:nvPr/>
        </p:nvPicPr>
        <p:blipFill>
          <a:blip r:embed="rId7"/>
          <a:stretch>
            <a:fillRect/>
          </a:stretch>
        </p:blipFill>
        <p:spPr>
          <a:xfrm>
            <a:off x="5181600" y="4312599"/>
            <a:ext cx="5282159" cy="1398678"/>
          </a:xfrm>
          <a:prstGeom prst="rect">
            <a:avLst/>
          </a:prstGeom>
        </p:spPr>
      </p:pic>
      <p:sp>
        <p:nvSpPr>
          <p:cNvPr id="10" name="TextBox 9">
            <a:extLst>
              <a:ext uri="{FF2B5EF4-FFF2-40B4-BE49-F238E27FC236}">
                <a16:creationId xmlns:a16="http://schemas.microsoft.com/office/drawing/2014/main" id="{058228AA-3AF1-993B-A68A-24B842FC6630}"/>
              </a:ext>
            </a:extLst>
          </p:cNvPr>
          <p:cNvSpPr txBox="1"/>
          <p:nvPr/>
        </p:nvSpPr>
        <p:spPr>
          <a:xfrm>
            <a:off x="599089" y="1114097"/>
            <a:ext cx="8628993" cy="6924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ZSAPFM06P does not refer to custom tables – </a:t>
            </a:r>
            <a:r>
              <a:rPr lang="en-US" sz="1800" kern="0" dirty="0">
                <a:solidFill>
                  <a:srgbClr val="FFC000"/>
                </a:solidFill>
                <a:ea typeface="Arial Unicode MS" pitchFamily="34" charset="-128"/>
                <a:cs typeface="Arial Unicode MS" pitchFamily="34" charset="-128"/>
              </a:rPr>
              <a:t>No BRM use case for this</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Only Append structure </a:t>
            </a:r>
          </a:p>
        </p:txBody>
      </p:sp>
    </p:spTree>
    <p:custDataLst>
      <p:custData r:id="rId1"/>
      <p:custData r:id="rId2"/>
    </p:custDataLst>
    <p:extLst>
      <p:ext uri="{BB962C8B-B14F-4D97-AF65-F5344CB8AC3E}">
        <p14:creationId xmlns:p14="http://schemas.microsoft.com/office/powerpoint/2010/main" val="60816223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4379118" y="4919113"/>
            <a:ext cx="729853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p:txBody>
      </p:sp>
      <p:sp>
        <p:nvSpPr>
          <p:cNvPr id="12" name="Text Placeholder 5"/>
          <p:cNvSpPr txBox="1">
            <a:spLocks/>
          </p:cNvSpPr>
          <p:nvPr/>
        </p:nvSpPr>
        <p:spPr bwMode="gray">
          <a:xfrm>
            <a:off x="4379118" y="3278774"/>
            <a:ext cx="729853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p:txBody>
      </p:sp>
      <p:sp>
        <p:nvSpPr>
          <p:cNvPr id="10" name="Text Placeholder 5"/>
          <p:cNvSpPr txBox="1">
            <a:spLocks/>
          </p:cNvSpPr>
          <p:nvPr/>
        </p:nvSpPr>
        <p:spPr bwMode="gray">
          <a:xfrm>
            <a:off x="4379118" y="1638438"/>
            <a:ext cx="729853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p:txBody>
      </p:sp>
      <p:grpSp>
        <p:nvGrpSpPr>
          <p:cNvPr id="25" name="Group 24" descr="Arrow"/>
          <p:cNvGrpSpPr>
            <a:grpSpLocks noChangeAspect="1"/>
          </p:cNvGrpSpPr>
          <p:nvPr/>
        </p:nvGrpSpPr>
        <p:grpSpPr>
          <a:xfrm>
            <a:off x="2394175" y="3202994"/>
            <a:ext cx="1800000" cy="1339561"/>
            <a:chOff x="6373813" y="2532063"/>
            <a:chExt cx="2600325" cy="1935162"/>
          </a:xfrm>
        </p:grpSpPr>
        <p:sp>
          <p:nvSpPr>
            <p:cNvPr id="9" name="Freeform 5"/>
            <p:cNvSpPr>
              <a:spLocks noEditPoints="1"/>
            </p:cNvSpPr>
            <p:nvPr/>
          </p:nvSpPr>
          <p:spPr bwMode="auto">
            <a:xfrm>
              <a:off x="6373813" y="2532063"/>
              <a:ext cx="1298575" cy="1935162"/>
            </a:xfrm>
            <a:custGeom>
              <a:avLst/>
              <a:gdLst>
                <a:gd name="T0" fmla="*/ 464 w 464"/>
                <a:gd name="T1" fmla="*/ 280 h 688"/>
                <a:gd name="T2" fmla="*/ 464 w 464"/>
                <a:gd name="T3" fmla="*/ 264 h 688"/>
                <a:gd name="T4" fmla="*/ 202 w 464"/>
                <a:gd name="T5" fmla="*/ 8 h 688"/>
                <a:gd name="T6" fmla="*/ 202 w 464"/>
                <a:gd name="T7" fmla="*/ 0 h 688"/>
                <a:gd name="T8" fmla="*/ 42 w 464"/>
                <a:gd name="T9" fmla="*/ 0 h 688"/>
                <a:gd name="T10" fmla="*/ 42 w 464"/>
                <a:gd name="T11" fmla="*/ 8 h 688"/>
                <a:gd name="T12" fmla="*/ 130 w 464"/>
                <a:gd name="T13" fmla="*/ 264 h 688"/>
                <a:gd name="T14" fmla="*/ 0 w 464"/>
                <a:gd name="T15" fmla="*/ 264 h 688"/>
                <a:gd name="T16" fmla="*/ 0 w 464"/>
                <a:gd name="T17" fmla="*/ 424 h 688"/>
                <a:gd name="T18" fmla="*/ 133 w 464"/>
                <a:gd name="T19" fmla="*/ 424 h 688"/>
                <a:gd name="T20" fmla="*/ 42 w 464"/>
                <a:gd name="T21" fmla="*/ 680 h 688"/>
                <a:gd name="T22" fmla="*/ 42 w 464"/>
                <a:gd name="T23" fmla="*/ 688 h 688"/>
                <a:gd name="T24" fmla="*/ 202 w 464"/>
                <a:gd name="T25" fmla="*/ 688 h 688"/>
                <a:gd name="T26" fmla="*/ 202 w 464"/>
                <a:gd name="T27" fmla="*/ 680 h 688"/>
                <a:gd name="T28" fmla="*/ 464 w 464"/>
                <a:gd name="T29" fmla="*/ 424 h 688"/>
                <a:gd name="T30" fmla="*/ 464 w 464"/>
                <a:gd name="T31" fmla="*/ 408 h 688"/>
                <a:gd name="T32" fmla="*/ 269 w 464"/>
                <a:gd name="T33" fmla="*/ 488 h 688"/>
                <a:gd name="T34" fmla="*/ 187 w 464"/>
                <a:gd name="T35" fmla="*/ 672 h 688"/>
                <a:gd name="T36" fmla="*/ 58 w 464"/>
                <a:gd name="T37" fmla="*/ 672 h 688"/>
                <a:gd name="T38" fmla="*/ 178 w 464"/>
                <a:gd name="T39" fmla="*/ 397 h 688"/>
                <a:gd name="T40" fmla="*/ 464 w 464"/>
                <a:gd name="T41" fmla="*/ 280 h 688"/>
                <a:gd name="T42" fmla="*/ 58 w 464"/>
                <a:gd name="T43" fmla="*/ 16 h 688"/>
                <a:gd name="T44" fmla="*/ 187 w 464"/>
                <a:gd name="T45" fmla="*/ 16 h 688"/>
                <a:gd name="T46" fmla="*/ 269 w 464"/>
                <a:gd name="T47" fmla="*/ 200 h 688"/>
                <a:gd name="T48" fmla="*/ 371 w 464"/>
                <a:gd name="T49" fmla="*/ 264 h 688"/>
                <a:gd name="T50" fmla="*/ 149 w 464"/>
                <a:gd name="T51" fmla="*/ 264 h 688"/>
                <a:gd name="T52" fmla="*/ 150 w 464"/>
                <a:gd name="T53" fmla="*/ 263 h 688"/>
                <a:gd name="T54" fmla="*/ 58 w 464"/>
                <a:gd name="T55" fmla="*/ 16 h 688"/>
                <a:gd name="T56" fmla="*/ 144 w 464"/>
                <a:gd name="T57" fmla="*/ 410 h 688"/>
                <a:gd name="T58" fmla="*/ 144 w 464"/>
                <a:gd name="T59" fmla="*/ 408 h 688"/>
                <a:gd name="T60" fmla="*/ 16 w 464"/>
                <a:gd name="T61" fmla="*/ 408 h 688"/>
                <a:gd name="T62" fmla="*/ 16 w 464"/>
                <a:gd name="T63" fmla="*/ 280 h 688"/>
                <a:gd name="T64" fmla="*/ 349 w 464"/>
                <a:gd name="T65" fmla="*/ 280 h 688"/>
                <a:gd name="T66" fmla="*/ 167 w 464"/>
                <a:gd name="T67" fmla="*/ 386 h 688"/>
                <a:gd name="T68" fmla="*/ 144 w 464"/>
                <a:gd name="T69" fmla="*/ 41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4" h="688">
                  <a:moveTo>
                    <a:pt x="464" y="280"/>
                  </a:moveTo>
                  <a:cubicBezTo>
                    <a:pt x="464" y="264"/>
                    <a:pt x="464" y="264"/>
                    <a:pt x="464" y="264"/>
                  </a:cubicBezTo>
                  <a:cubicBezTo>
                    <a:pt x="322" y="264"/>
                    <a:pt x="202" y="147"/>
                    <a:pt x="202" y="8"/>
                  </a:cubicBezTo>
                  <a:cubicBezTo>
                    <a:pt x="202" y="0"/>
                    <a:pt x="202" y="0"/>
                    <a:pt x="202" y="0"/>
                  </a:cubicBezTo>
                  <a:cubicBezTo>
                    <a:pt x="42" y="0"/>
                    <a:pt x="42" y="0"/>
                    <a:pt x="42" y="0"/>
                  </a:cubicBezTo>
                  <a:cubicBezTo>
                    <a:pt x="42" y="8"/>
                    <a:pt x="42" y="8"/>
                    <a:pt x="42" y="8"/>
                  </a:cubicBezTo>
                  <a:cubicBezTo>
                    <a:pt x="42" y="101"/>
                    <a:pt x="73" y="191"/>
                    <a:pt x="130" y="264"/>
                  </a:cubicBezTo>
                  <a:cubicBezTo>
                    <a:pt x="0" y="264"/>
                    <a:pt x="0" y="264"/>
                    <a:pt x="0" y="264"/>
                  </a:cubicBezTo>
                  <a:cubicBezTo>
                    <a:pt x="0" y="424"/>
                    <a:pt x="0" y="424"/>
                    <a:pt x="0" y="424"/>
                  </a:cubicBezTo>
                  <a:cubicBezTo>
                    <a:pt x="133" y="424"/>
                    <a:pt x="133" y="424"/>
                    <a:pt x="133" y="424"/>
                  </a:cubicBezTo>
                  <a:cubicBezTo>
                    <a:pt x="74" y="497"/>
                    <a:pt x="42" y="586"/>
                    <a:pt x="42" y="680"/>
                  </a:cubicBezTo>
                  <a:cubicBezTo>
                    <a:pt x="42" y="688"/>
                    <a:pt x="42" y="688"/>
                    <a:pt x="42" y="688"/>
                  </a:cubicBezTo>
                  <a:cubicBezTo>
                    <a:pt x="202" y="688"/>
                    <a:pt x="202" y="688"/>
                    <a:pt x="202" y="688"/>
                  </a:cubicBezTo>
                  <a:cubicBezTo>
                    <a:pt x="202" y="680"/>
                    <a:pt x="202" y="680"/>
                    <a:pt x="202" y="680"/>
                  </a:cubicBezTo>
                  <a:cubicBezTo>
                    <a:pt x="202" y="541"/>
                    <a:pt x="322" y="424"/>
                    <a:pt x="464" y="424"/>
                  </a:cubicBezTo>
                  <a:cubicBezTo>
                    <a:pt x="464" y="408"/>
                    <a:pt x="464" y="408"/>
                    <a:pt x="464" y="408"/>
                  </a:cubicBezTo>
                  <a:cubicBezTo>
                    <a:pt x="391" y="408"/>
                    <a:pt x="322" y="436"/>
                    <a:pt x="269" y="488"/>
                  </a:cubicBezTo>
                  <a:cubicBezTo>
                    <a:pt x="218" y="538"/>
                    <a:pt x="189" y="603"/>
                    <a:pt x="187" y="672"/>
                  </a:cubicBezTo>
                  <a:cubicBezTo>
                    <a:pt x="58" y="672"/>
                    <a:pt x="58" y="672"/>
                    <a:pt x="58" y="672"/>
                  </a:cubicBezTo>
                  <a:cubicBezTo>
                    <a:pt x="60" y="569"/>
                    <a:pt x="103" y="471"/>
                    <a:pt x="178" y="397"/>
                  </a:cubicBezTo>
                  <a:cubicBezTo>
                    <a:pt x="255" y="322"/>
                    <a:pt x="357" y="280"/>
                    <a:pt x="464" y="280"/>
                  </a:cubicBezTo>
                  <a:close/>
                  <a:moveTo>
                    <a:pt x="58" y="16"/>
                  </a:moveTo>
                  <a:cubicBezTo>
                    <a:pt x="187" y="16"/>
                    <a:pt x="187" y="16"/>
                    <a:pt x="187" y="16"/>
                  </a:cubicBezTo>
                  <a:cubicBezTo>
                    <a:pt x="189" y="85"/>
                    <a:pt x="218" y="150"/>
                    <a:pt x="269" y="200"/>
                  </a:cubicBezTo>
                  <a:cubicBezTo>
                    <a:pt x="299" y="229"/>
                    <a:pt x="334" y="251"/>
                    <a:pt x="371" y="264"/>
                  </a:cubicBezTo>
                  <a:cubicBezTo>
                    <a:pt x="149" y="264"/>
                    <a:pt x="149" y="264"/>
                    <a:pt x="149" y="264"/>
                  </a:cubicBezTo>
                  <a:cubicBezTo>
                    <a:pt x="150" y="263"/>
                    <a:pt x="150" y="263"/>
                    <a:pt x="150" y="263"/>
                  </a:cubicBezTo>
                  <a:cubicBezTo>
                    <a:pt x="92" y="193"/>
                    <a:pt x="60" y="106"/>
                    <a:pt x="58" y="16"/>
                  </a:cubicBezTo>
                  <a:close/>
                  <a:moveTo>
                    <a:pt x="144" y="410"/>
                  </a:moveTo>
                  <a:cubicBezTo>
                    <a:pt x="144" y="408"/>
                    <a:pt x="144" y="408"/>
                    <a:pt x="144" y="408"/>
                  </a:cubicBezTo>
                  <a:cubicBezTo>
                    <a:pt x="16" y="408"/>
                    <a:pt x="16" y="408"/>
                    <a:pt x="16" y="408"/>
                  </a:cubicBezTo>
                  <a:cubicBezTo>
                    <a:pt x="16" y="280"/>
                    <a:pt x="16" y="280"/>
                    <a:pt x="16" y="280"/>
                  </a:cubicBezTo>
                  <a:cubicBezTo>
                    <a:pt x="349" y="280"/>
                    <a:pt x="349" y="280"/>
                    <a:pt x="349" y="280"/>
                  </a:cubicBezTo>
                  <a:cubicBezTo>
                    <a:pt x="281" y="299"/>
                    <a:pt x="219" y="335"/>
                    <a:pt x="167" y="386"/>
                  </a:cubicBezTo>
                  <a:cubicBezTo>
                    <a:pt x="159" y="394"/>
                    <a:pt x="151" y="402"/>
                    <a:pt x="144" y="4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7672388" y="3001963"/>
              <a:ext cx="1301750" cy="1001712"/>
            </a:xfrm>
            <a:custGeom>
              <a:avLst/>
              <a:gdLst>
                <a:gd name="T0" fmla="*/ 593 w 820"/>
                <a:gd name="T1" fmla="*/ 631 h 631"/>
                <a:gd name="T2" fmla="*/ 820 w 820"/>
                <a:gd name="T3" fmla="*/ 315 h 631"/>
                <a:gd name="T4" fmla="*/ 593 w 820"/>
                <a:gd name="T5" fmla="*/ 0 h 631"/>
                <a:gd name="T6" fmla="*/ 593 w 820"/>
                <a:gd name="T7" fmla="*/ 170 h 631"/>
                <a:gd name="T8" fmla="*/ 593 w 820"/>
                <a:gd name="T9" fmla="*/ 172 h 631"/>
                <a:gd name="T10" fmla="*/ 388 w 820"/>
                <a:gd name="T11" fmla="*/ 172 h 631"/>
                <a:gd name="T12" fmla="*/ 191 w 820"/>
                <a:gd name="T13" fmla="*/ 172 h 631"/>
                <a:gd name="T14" fmla="*/ 0 w 820"/>
                <a:gd name="T15" fmla="*/ 172 h 631"/>
                <a:gd name="T16" fmla="*/ 0 w 820"/>
                <a:gd name="T17" fmla="*/ 455 h 631"/>
                <a:gd name="T18" fmla="*/ 191 w 820"/>
                <a:gd name="T19" fmla="*/ 455 h 631"/>
                <a:gd name="T20" fmla="*/ 388 w 820"/>
                <a:gd name="T21" fmla="*/ 455 h 631"/>
                <a:gd name="T22" fmla="*/ 593 w 820"/>
                <a:gd name="T23" fmla="*/ 455 h 631"/>
                <a:gd name="T24" fmla="*/ 593 w 820"/>
                <a:gd name="T25" fmla="*/ 457 h 631"/>
                <a:gd name="T26" fmla="*/ 593 w 820"/>
                <a:gd name="T2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0" h="631">
                  <a:moveTo>
                    <a:pt x="593" y="631"/>
                  </a:moveTo>
                  <a:lnTo>
                    <a:pt x="820" y="315"/>
                  </a:lnTo>
                  <a:lnTo>
                    <a:pt x="593" y="0"/>
                  </a:lnTo>
                  <a:lnTo>
                    <a:pt x="593" y="170"/>
                  </a:lnTo>
                  <a:lnTo>
                    <a:pt x="593" y="172"/>
                  </a:lnTo>
                  <a:lnTo>
                    <a:pt x="388" y="172"/>
                  </a:lnTo>
                  <a:lnTo>
                    <a:pt x="191" y="172"/>
                  </a:lnTo>
                  <a:lnTo>
                    <a:pt x="0" y="172"/>
                  </a:lnTo>
                  <a:lnTo>
                    <a:pt x="0" y="455"/>
                  </a:lnTo>
                  <a:lnTo>
                    <a:pt x="191" y="455"/>
                  </a:lnTo>
                  <a:lnTo>
                    <a:pt x="388" y="455"/>
                  </a:lnTo>
                  <a:lnTo>
                    <a:pt x="593" y="455"/>
                  </a:lnTo>
                  <a:lnTo>
                    <a:pt x="593" y="457"/>
                  </a:lnTo>
                  <a:lnTo>
                    <a:pt x="593" y="631"/>
                  </a:lnTo>
                  <a:close/>
                </a:path>
              </a:pathLst>
            </a:custGeom>
            <a:solidFill>
              <a:srgbClr val="008F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7672388" y="3001963"/>
              <a:ext cx="1301750" cy="1001712"/>
            </a:xfrm>
            <a:custGeom>
              <a:avLst/>
              <a:gdLst>
                <a:gd name="T0" fmla="*/ 593 w 820"/>
                <a:gd name="T1" fmla="*/ 631 h 631"/>
                <a:gd name="T2" fmla="*/ 820 w 820"/>
                <a:gd name="T3" fmla="*/ 315 h 631"/>
                <a:gd name="T4" fmla="*/ 593 w 820"/>
                <a:gd name="T5" fmla="*/ 0 h 631"/>
                <a:gd name="T6" fmla="*/ 593 w 820"/>
                <a:gd name="T7" fmla="*/ 170 h 631"/>
                <a:gd name="T8" fmla="*/ 593 w 820"/>
                <a:gd name="T9" fmla="*/ 172 h 631"/>
                <a:gd name="T10" fmla="*/ 388 w 820"/>
                <a:gd name="T11" fmla="*/ 172 h 631"/>
                <a:gd name="T12" fmla="*/ 191 w 820"/>
                <a:gd name="T13" fmla="*/ 172 h 631"/>
                <a:gd name="T14" fmla="*/ 0 w 820"/>
                <a:gd name="T15" fmla="*/ 172 h 631"/>
                <a:gd name="T16" fmla="*/ 0 w 820"/>
                <a:gd name="T17" fmla="*/ 455 h 631"/>
                <a:gd name="T18" fmla="*/ 191 w 820"/>
                <a:gd name="T19" fmla="*/ 455 h 631"/>
                <a:gd name="T20" fmla="*/ 388 w 820"/>
                <a:gd name="T21" fmla="*/ 455 h 631"/>
                <a:gd name="T22" fmla="*/ 593 w 820"/>
                <a:gd name="T23" fmla="*/ 455 h 631"/>
                <a:gd name="T24" fmla="*/ 593 w 820"/>
                <a:gd name="T25" fmla="*/ 457 h 631"/>
                <a:gd name="T26" fmla="*/ 593 w 820"/>
                <a:gd name="T2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0" h="631">
                  <a:moveTo>
                    <a:pt x="593" y="631"/>
                  </a:moveTo>
                  <a:lnTo>
                    <a:pt x="820" y="315"/>
                  </a:lnTo>
                  <a:lnTo>
                    <a:pt x="593" y="0"/>
                  </a:lnTo>
                  <a:lnTo>
                    <a:pt x="593" y="170"/>
                  </a:lnTo>
                  <a:lnTo>
                    <a:pt x="593" y="172"/>
                  </a:lnTo>
                  <a:lnTo>
                    <a:pt x="388" y="172"/>
                  </a:lnTo>
                  <a:lnTo>
                    <a:pt x="191" y="172"/>
                  </a:lnTo>
                  <a:lnTo>
                    <a:pt x="0" y="172"/>
                  </a:lnTo>
                  <a:lnTo>
                    <a:pt x="0" y="455"/>
                  </a:lnTo>
                  <a:lnTo>
                    <a:pt x="191" y="455"/>
                  </a:lnTo>
                  <a:lnTo>
                    <a:pt x="388" y="455"/>
                  </a:lnTo>
                  <a:lnTo>
                    <a:pt x="593" y="455"/>
                  </a:lnTo>
                  <a:lnTo>
                    <a:pt x="593" y="457"/>
                  </a:lnTo>
                  <a:lnTo>
                    <a:pt x="593" y="6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p:nvSpPr>
          <p:spPr bwMode="auto">
            <a:xfrm>
              <a:off x="7672388" y="3275013"/>
              <a:ext cx="303213" cy="449262"/>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7975601" y="3275013"/>
              <a:ext cx="312738" cy="449262"/>
            </a:xfrm>
            <a:custGeom>
              <a:avLst/>
              <a:gdLst>
                <a:gd name="T0" fmla="*/ 197 w 197"/>
                <a:gd name="T1" fmla="*/ 0 h 283"/>
                <a:gd name="T2" fmla="*/ 197 w 197"/>
                <a:gd name="T3" fmla="*/ 0 h 283"/>
                <a:gd name="T4" fmla="*/ 0 w 197"/>
                <a:gd name="T5" fmla="*/ 0 h 283"/>
                <a:gd name="T6" fmla="*/ 0 w 197"/>
                <a:gd name="T7" fmla="*/ 283 h 283"/>
                <a:gd name="T8" fmla="*/ 197 w 197"/>
                <a:gd name="T9" fmla="*/ 283 h 283"/>
                <a:gd name="T10" fmla="*/ 197 w 197"/>
                <a:gd name="T11" fmla="*/ 0 h 283"/>
              </a:gdLst>
              <a:ahLst/>
              <a:cxnLst>
                <a:cxn ang="0">
                  <a:pos x="T0" y="T1"/>
                </a:cxn>
                <a:cxn ang="0">
                  <a:pos x="T2" y="T3"/>
                </a:cxn>
                <a:cxn ang="0">
                  <a:pos x="T4" y="T5"/>
                </a:cxn>
                <a:cxn ang="0">
                  <a:pos x="T6" y="T7"/>
                </a:cxn>
                <a:cxn ang="0">
                  <a:pos x="T8" y="T9"/>
                </a:cxn>
                <a:cxn ang="0">
                  <a:pos x="T10" y="T11"/>
                </a:cxn>
              </a:cxnLst>
              <a:rect l="0" t="0" r="r" b="b"/>
              <a:pathLst>
                <a:path w="197" h="283">
                  <a:moveTo>
                    <a:pt x="197" y="0"/>
                  </a:moveTo>
                  <a:lnTo>
                    <a:pt x="197" y="0"/>
                  </a:lnTo>
                  <a:lnTo>
                    <a:pt x="0" y="0"/>
                  </a:lnTo>
                  <a:lnTo>
                    <a:pt x="0" y="283"/>
                  </a:lnTo>
                  <a:lnTo>
                    <a:pt x="197" y="283"/>
                  </a:lnTo>
                  <a:lnTo>
                    <a:pt x="197" y="0"/>
                  </a:lnTo>
                  <a:close/>
                </a:path>
              </a:pathLst>
            </a:custGeom>
            <a:solidFill>
              <a:srgbClr val="A8A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7975601" y="3275013"/>
              <a:ext cx="312738" cy="449262"/>
            </a:xfrm>
            <a:custGeom>
              <a:avLst/>
              <a:gdLst>
                <a:gd name="T0" fmla="*/ 197 w 197"/>
                <a:gd name="T1" fmla="*/ 0 h 283"/>
                <a:gd name="T2" fmla="*/ 197 w 197"/>
                <a:gd name="T3" fmla="*/ 0 h 283"/>
                <a:gd name="T4" fmla="*/ 0 w 197"/>
                <a:gd name="T5" fmla="*/ 0 h 283"/>
                <a:gd name="T6" fmla="*/ 0 w 197"/>
                <a:gd name="T7" fmla="*/ 283 h 283"/>
                <a:gd name="T8" fmla="*/ 197 w 197"/>
                <a:gd name="T9" fmla="*/ 283 h 283"/>
                <a:gd name="T10" fmla="*/ 197 w 197"/>
                <a:gd name="T11" fmla="*/ 0 h 283"/>
              </a:gdLst>
              <a:ahLst/>
              <a:cxnLst>
                <a:cxn ang="0">
                  <a:pos x="T0" y="T1"/>
                </a:cxn>
                <a:cxn ang="0">
                  <a:pos x="T2" y="T3"/>
                </a:cxn>
                <a:cxn ang="0">
                  <a:pos x="T4" y="T5"/>
                </a:cxn>
                <a:cxn ang="0">
                  <a:pos x="T6" y="T7"/>
                </a:cxn>
                <a:cxn ang="0">
                  <a:pos x="T8" y="T9"/>
                </a:cxn>
                <a:cxn ang="0">
                  <a:pos x="T10" y="T11"/>
                </a:cxn>
              </a:cxnLst>
              <a:rect l="0" t="0" r="r" b="b"/>
              <a:pathLst>
                <a:path w="197" h="283">
                  <a:moveTo>
                    <a:pt x="197" y="0"/>
                  </a:moveTo>
                  <a:lnTo>
                    <a:pt x="197" y="0"/>
                  </a:lnTo>
                  <a:lnTo>
                    <a:pt x="0" y="0"/>
                  </a:lnTo>
                  <a:lnTo>
                    <a:pt x="0" y="283"/>
                  </a:lnTo>
                  <a:lnTo>
                    <a:pt x="197" y="283"/>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8288338" y="3275013"/>
              <a:ext cx="325438" cy="449262"/>
            </a:xfrm>
            <a:custGeom>
              <a:avLst/>
              <a:gdLst>
                <a:gd name="T0" fmla="*/ 205 w 205"/>
                <a:gd name="T1" fmla="*/ 0 h 283"/>
                <a:gd name="T2" fmla="*/ 205 w 205"/>
                <a:gd name="T3" fmla="*/ 0 h 283"/>
                <a:gd name="T4" fmla="*/ 0 w 205"/>
                <a:gd name="T5" fmla="*/ 0 h 283"/>
                <a:gd name="T6" fmla="*/ 0 w 205"/>
                <a:gd name="T7" fmla="*/ 283 h 283"/>
                <a:gd name="T8" fmla="*/ 205 w 205"/>
                <a:gd name="T9" fmla="*/ 283 h 283"/>
                <a:gd name="T10" fmla="*/ 205 w 205"/>
                <a:gd name="T11" fmla="*/ 0 h 283"/>
              </a:gdLst>
              <a:ahLst/>
              <a:cxnLst>
                <a:cxn ang="0">
                  <a:pos x="T0" y="T1"/>
                </a:cxn>
                <a:cxn ang="0">
                  <a:pos x="T2" y="T3"/>
                </a:cxn>
                <a:cxn ang="0">
                  <a:pos x="T4" y="T5"/>
                </a:cxn>
                <a:cxn ang="0">
                  <a:pos x="T6" y="T7"/>
                </a:cxn>
                <a:cxn ang="0">
                  <a:pos x="T8" y="T9"/>
                </a:cxn>
                <a:cxn ang="0">
                  <a:pos x="T10" y="T11"/>
                </a:cxn>
              </a:cxnLst>
              <a:rect l="0" t="0" r="r" b="b"/>
              <a:pathLst>
                <a:path w="205" h="283">
                  <a:moveTo>
                    <a:pt x="205" y="0"/>
                  </a:moveTo>
                  <a:lnTo>
                    <a:pt x="205" y="0"/>
                  </a:lnTo>
                  <a:lnTo>
                    <a:pt x="0" y="0"/>
                  </a:lnTo>
                  <a:lnTo>
                    <a:pt x="0" y="283"/>
                  </a:lnTo>
                  <a:lnTo>
                    <a:pt x="205" y="283"/>
                  </a:lnTo>
                  <a:lnTo>
                    <a:pt x="205" y="0"/>
                  </a:lnTo>
                  <a:close/>
                </a:path>
              </a:pathLst>
            </a:custGeom>
            <a:solidFill>
              <a:srgbClr val="609A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8288338" y="3275013"/>
              <a:ext cx="325438" cy="449262"/>
            </a:xfrm>
            <a:custGeom>
              <a:avLst/>
              <a:gdLst>
                <a:gd name="T0" fmla="*/ 205 w 205"/>
                <a:gd name="T1" fmla="*/ 0 h 283"/>
                <a:gd name="T2" fmla="*/ 205 w 205"/>
                <a:gd name="T3" fmla="*/ 0 h 283"/>
                <a:gd name="T4" fmla="*/ 0 w 205"/>
                <a:gd name="T5" fmla="*/ 0 h 283"/>
                <a:gd name="T6" fmla="*/ 0 w 205"/>
                <a:gd name="T7" fmla="*/ 283 h 283"/>
                <a:gd name="T8" fmla="*/ 205 w 205"/>
                <a:gd name="T9" fmla="*/ 283 h 283"/>
                <a:gd name="T10" fmla="*/ 205 w 205"/>
                <a:gd name="T11" fmla="*/ 0 h 283"/>
              </a:gdLst>
              <a:ahLst/>
              <a:cxnLst>
                <a:cxn ang="0">
                  <a:pos x="T0" y="T1"/>
                </a:cxn>
                <a:cxn ang="0">
                  <a:pos x="T2" y="T3"/>
                </a:cxn>
                <a:cxn ang="0">
                  <a:pos x="T4" y="T5"/>
                </a:cxn>
                <a:cxn ang="0">
                  <a:pos x="T6" y="T7"/>
                </a:cxn>
                <a:cxn ang="0">
                  <a:pos x="T8" y="T9"/>
                </a:cxn>
                <a:cxn ang="0">
                  <a:pos x="T10" y="T11"/>
                </a:cxn>
              </a:cxnLst>
              <a:rect l="0" t="0" r="r" b="b"/>
              <a:pathLst>
                <a:path w="205" h="283">
                  <a:moveTo>
                    <a:pt x="205" y="0"/>
                  </a:moveTo>
                  <a:lnTo>
                    <a:pt x="205" y="0"/>
                  </a:lnTo>
                  <a:lnTo>
                    <a:pt x="0" y="0"/>
                  </a:lnTo>
                  <a:lnTo>
                    <a:pt x="0" y="283"/>
                  </a:lnTo>
                  <a:lnTo>
                    <a:pt x="205" y="283"/>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Box 15"/>
          <p:cNvSpPr txBox="1"/>
          <p:nvPr/>
        </p:nvSpPr>
        <p:spPr>
          <a:xfrm>
            <a:off x="503237" y="5374614"/>
            <a:ext cx="1800000" cy="276999"/>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Text</a:t>
            </a:r>
          </a:p>
        </p:txBody>
      </p:sp>
      <p:sp>
        <p:nvSpPr>
          <p:cNvPr id="13" name="TextBox 12"/>
          <p:cNvSpPr txBox="1"/>
          <p:nvPr/>
        </p:nvSpPr>
        <p:spPr>
          <a:xfrm>
            <a:off x="503237" y="3734275"/>
            <a:ext cx="1800000" cy="276999"/>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Text</a:t>
            </a:r>
          </a:p>
        </p:txBody>
      </p:sp>
      <p:sp>
        <p:nvSpPr>
          <p:cNvPr id="11" name="TextBox 10"/>
          <p:cNvSpPr txBox="1"/>
          <p:nvPr/>
        </p:nvSpPr>
        <p:spPr>
          <a:xfrm>
            <a:off x="503237" y="2093939"/>
            <a:ext cx="1800000" cy="276999"/>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Text</a:t>
            </a:r>
          </a:p>
        </p:txBody>
      </p:sp>
      <p:sp>
        <p:nvSpPr>
          <p:cNvPr id="2" name="Title 1"/>
          <p:cNvSpPr>
            <a:spLocks noGrp="1"/>
          </p:cNvSpPr>
          <p:nvPr>
            <p:ph type="title"/>
          </p:nvPr>
        </p:nvSpPr>
        <p:spPr/>
        <p:txBody>
          <a:bodyPr/>
          <a:lstStyle/>
          <a:p>
            <a:r>
              <a:rPr lang="en-US"/>
              <a:t>Text with converging arrow to bullets</a:t>
            </a:r>
          </a:p>
        </p:txBody>
      </p:sp>
    </p:spTree>
    <p:custDataLst>
      <p:custData r:id="rId1"/>
      <p:custData r:id="rId2"/>
    </p:custDataLst>
    <p:extLst>
      <p:ext uri="{BB962C8B-B14F-4D97-AF65-F5344CB8AC3E}">
        <p14:creationId xmlns:p14="http://schemas.microsoft.com/office/powerpoint/2010/main" val="24391619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4379118" y="4919113"/>
            <a:ext cx="729853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p:txBody>
      </p:sp>
      <p:sp>
        <p:nvSpPr>
          <p:cNvPr id="12" name="Text Placeholder 5"/>
          <p:cNvSpPr txBox="1">
            <a:spLocks/>
          </p:cNvSpPr>
          <p:nvPr/>
        </p:nvSpPr>
        <p:spPr bwMode="gray">
          <a:xfrm>
            <a:off x="4379118" y="3278774"/>
            <a:ext cx="729853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p:txBody>
      </p:sp>
      <p:sp>
        <p:nvSpPr>
          <p:cNvPr id="10" name="Text Placeholder 5"/>
          <p:cNvSpPr txBox="1">
            <a:spLocks/>
          </p:cNvSpPr>
          <p:nvPr/>
        </p:nvSpPr>
        <p:spPr bwMode="gray">
          <a:xfrm>
            <a:off x="4379118" y="1638438"/>
            <a:ext cx="729853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a:p>
            <a:pPr marL="179964" lvl="1" indent="-179964" defTabSz="1088558">
              <a:spcBef>
                <a:spcPts val="600"/>
              </a:spcBef>
              <a:buClr>
                <a:schemeClr val="accent1"/>
              </a:buClr>
              <a:buFont typeface="Wingdings" pitchFamily="2" charset="2"/>
              <a:buChar char="§"/>
              <a:defRPr/>
            </a:pPr>
            <a:r>
              <a:rPr lang="en-US" sz="1600">
                <a:latin typeface="+mn-lt"/>
              </a:rPr>
              <a:t>Sample bullets</a:t>
            </a:r>
          </a:p>
        </p:txBody>
      </p:sp>
      <p:grpSp>
        <p:nvGrpSpPr>
          <p:cNvPr id="25" name="Group 24" descr="Arrow"/>
          <p:cNvGrpSpPr>
            <a:grpSpLocks noChangeAspect="1"/>
          </p:cNvGrpSpPr>
          <p:nvPr/>
        </p:nvGrpSpPr>
        <p:grpSpPr>
          <a:xfrm>
            <a:off x="2394175" y="3202994"/>
            <a:ext cx="1800000" cy="1339561"/>
            <a:chOff x="6373813" y="2532063"/>
            <a:chExt cx="2600325" cy="1935162"/>
          </a:xfrm>
        </p:grpSpPr>
        <p:sp>
          <p:nvSpPr>
            <p:cNvPr id="9" name="Freeform 5"/>
            <p:cNvSpPr>
              <a:spLocks noEditPoints="1"/>
            </p:cNvSpPr>
            <p:nvPr/>
          </p:nvSpPr>
          <p:spPr bwMode="auto">
            <a:xfrm>
              <a:off x="6373813" y="2532063"/>
              <a:ext cx="1298575" cy="1935162"/>
            </a:xfrm>
            <a:custGeom>
              <a:avLst/>
              <a:gdLst>
                <a:gd name="T0" fmla="*/ 464 w 464"/>
                <a:gd name="T1" fmla="*/ 280 h 688"/>
                <a:gd name="T2" fmla="*/ 464 w 464"/>
                <a:gd name="T3" fmla="*/ 264 h 688"/>
                <a:gd name="T4" fmla="*/ 202 w 464"/>
                <a:gd name="T5" fmla="*/ 8 h 688"/>
                <a:gd name="T6" fmla="*/ 202 w 464"/>
                <a:gd name="T7" fmla="*/ 0 h 688"/>
                <a:gd name="T8" fmla="*/ 42 w 464"/>
                <a:gd name="T9" fmla="*/ 0 h 688"/>
                <a:gd name="T10" fmla="*/ 42 w 464"/>
                <a:gd name="T11" fmla="*/ 8 h 688"/>
                <a:gd name="T12" fmla="*/ 130 w 464"/>
                <a:gd name="T13" fmla="*/ 264 h 688"/>
                <a:gd name="T14" fmla="*/ 0 w 464"/>
                <a:gd name="T15" fmla="*/ 264 h 688"/>
                <a:gd name="T16" fmla="*/ 0 w 464"/>
                <a:gd name="T17" fmla="*/ 424 h 688"/>
                <a:gd name="T18" fmla="*/ 133 w 464"/>
                <a:gd name="T19" fmla="*/ 424 h 688"/>
                <a:gd name="T20" fmla="*/ 42 w 464"/>
                <a:gd name="T21" fmla="*/ 680 h 688"/>
                <a:gd name="T22" fmla="*/ 42 w 464"/>
                <a:gd name="T23" fmla="*/ 688 h 688"/>
                <a:gd name="T24" fmla="*/ 202 w 464"/>
                <a:gd name="T25" fmla="*/ 688 h 688"/>
                <a:gd name="T26" fmla="*/ 202 w 464"/>
                <a:gd name="T27" fmla="*/ 680 h 688"/>
                <a:gd name="T28" fmla="*/ 464 w 464"/>
                <a:gd name="T29" fmla="*/ 424 h 688"/>
                <a:gd name="T30" fmla="*/ 464 w 464"/>
                <a:gd name="T31" fmla="*/ 408 h 688"/>
                <a:gd name="T32" fmla="*/ 269 w 464"/>
                <a:gd name="T33" fmla="*/ 488 h 688"/>
                <a:gd name="T34" fmla="*/ 187 w 464"/>
                <a:gd name="T35" fmla="*/ 672 h 688"/>
                <a:gd name="T36" fmla="*/ 58 w 464"/>
                <a:gd name="T37" fmla="*/ 672 h 688"/>
                <a:gd name="T38" fmla="*/ 178 w 464"/>
                <a:gd name="T39" fmla="*/ 397 h 688"/>
                <a:gd name="T40" fmla="*/ 464 w 464"/>
                <a:gd name="T41" fmla="*/ 280 h 688"/>
                <a:gd name="T42" fmla="*/ 58 w 464"/>
                <a:gd name="T43" fmla="*/ 16 h 688"/>
                <a:gd name="T44" fmla="*/ 187 w 464"/>
                <a:gd name="T45" fmla="*/ 16 h 688"/>
                <a:gd name="T46" fmla="*/ 269 w 464"/>
                <a:gd name="T47" fmla="*/ 200 h 688"/>
                <a:gd name="T48" fmla="*/ 371 w 464"/>
                <a:gd name="T49" fmla="*/ 264 h 688"/>
                <a:gd name="T50" fmla="*/ 149 w 464"/>
                <a:gd name="T51" fmla="*/ 264 h 688"/>
                <a:gd name="T52" fmla="*/ 150 w 464"/>
                <a:gd name="T53" fmla="*/ 263 h 688"/>
                <a:gd name="T54" fmla="*/ 58 w 464"/>
                <a:gd name="T55" fmla="*/ 16 h 688"/>
                <a:gd name="T56" fmla="*/ 144 w 464"/>
                <a:gd name="T57" fmla="*/ 410 h 688"/>
                <a:gd name="T58" fmla="*/ 144 w 464"/>
                <a:gd name="T59" fmla="*/ 408 h 688"/>
                <a:gd name="T60" fmla="*/ 16 w 464"/>
                <a:gd name="T61" fmla="*/ 408 h 688"/>
                <a:gd name="T62" fmla="*/ 16 w 464"/>
                <a:gd name="T63" fmla="*/ 280 h 688"/>
                <a:gd name="T64" fmla="*/ 349 w 464"/>
                <a:gd name="T65" fmla="*/ 280 h 688"/>
                <a:gd name="T66" fmla="*/ 167 w 464"/>
                <a:gd name="T67" fmla="*/ 386 h 688"/>
                <a:gd name="T68" fmla="*/ 144 w 464"/>
                <a:gd name="T69" fmla="*/ 41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4" h="688">
                  <a:moveTo>
                    <a:pt x="464" y="280"/>
                  </a:moveTo>
                  <a:cubicBezTo>
                    <a:pt x="464" y="264"/>
                    <a:pt x="464" y="264"/>
                    <a:pt x="464" y="264"/>
                  </a:cubicBezTo>
                  <a:cubicBezTo>
                    <a:pt x="322" y="264"/>
                    <a:pt x="202" y="147"/>
                    <a:pt x="202" y="8"/>
                  </a:cubicBezTo>
                  <a:cubicBezTo>
                    <a:pt x="202" y="0"/>
                    <a:pt x="202" y="0"/>
                    <a:pt x="202" y="0"/>
                  </a:cubicBezTo>
                  <a:cubicBezTo>
                    <a:pt x="42" y="0"/>
                    <a:pt x="42" y="0"/>
                    <a:pt x="42" y="0"/>
                  </a:cubicBezTo>
                  <a:cubicBezTo>
                    <a:pt x="42" y="8"/>
                    <a:pt x="42" y="8"/>
                    <a:pt x="42" y="8"/>
                  </a:cubicBezTo>
                  <a:cubicBezTo>
                    <a:pt x="42" y="101"/>
                    <a:pt x="73" y="191"/>
                    <a:pt x="130" y="264"/>
                  </a:cubicBezTo>
                  <a:cubicBezTo>
                    <a:pt x="0" y="264"/>
                    <a:pt x="0" y="264"/>
                    <a:pt x="0" y="264"/>
                  </a:cubicBezTo>
                  <a:cubicBezTo>
                    <a:pt x="0" y="424"/>
                    <a:pt x="0" y="424"/>
                    <a:pt x="0" y="424"/>
                  </a:cubicBezTo>
                  <a:cubicBezTo>
                    <a:pt x="133" y="424"/>
                    <a:pt x="133" y="424"/>
                    <a:pt x="133" y="424"/>
                  </a:cubicBezTo>
                  <a:cubicBezTo>
                    <a:pt x="74" y="497"/>
                    <a:pt x="42" y="586"/>
                    <a:pt x="42" y="680"/>
                  </a:cubicBezTo>
                  <a:cubicBezTo>
                    <a:pt x="42" y="688"/>
                    <a:pt x="42" y="688"/>
                    <a:pt x="42" y="688"/>
                  </a:cubicBezTo>
                  <a:cubicBezTo>
                    <a:pt x="202" y="688"/>
                    <a:pt x="202" y="688"/>
                    <a:pt x="202" y="688"/>
                  </a:cubicBezTo>
                  <a:cubicBezTo>
                    <a:pt x="202" y="680"/>
                    <a:pt x="202" y="680"/>
                    <a:pt x="202" y="680"/>
                  </a:cubicBezTo>
                  <a:cubicBezTo>
                    <a:pt x="202" y="541"/>
                    <a:pt x="322" y="424"/>
                    <a:pt x="464" y="424"/>
                  </a:cubicBezTo>
                  <a:cubicBezTo>
                    <a:pt x="464" y="408"/>
                    <a:pt x="464" y="408"/>
                    <a:pt x="464" y="408"/>
                  </a:cubicBezTo>
                  <a:cubicBezTo>
                    <a:pt x="391" y="408"/>
                    <a:pt x="322" y="436"/>
                    <a:pt x="269" y="488"/>
                  </a:cubicBezTo>
                  <a:cubicBezTo>
                    <a:pt x="218" y="538"/>
                    <a:pt x="189" y="603"/>
                    <a:pt x="187" y="672"/>
                  </a:cubicBezTo>
                  <a:cubicBezTo>
                    <a:pt x="58" y="672"/>
                    <a:pt x="58" y="672"/>
                    <a:pt x="58" y="672"/>
                  </a:cubicBezTo>
                  <a:cubicBezTo>
                    <a:pt x="60" y="569"/>
                    <a:pt x="103" y="471"/>
                    <a:pt x="178" y="397"/>
                  </a:cubicBezTo>
                  <a:cubicBezTo>
                    <a:pt x="255" y="322"/>
                    <a:pt x="357" y="280"/>
                    <a:pt x="464" y="280"/>
                  </a:cubicBezTo>
                  <a:close/>
                  <a:moveTo>
                    <a:pt x="58" y="16"/>
                  </a:moveTo>
                  <a:cubicBezTo>
                    <a:pt x="187" y="16"/>
                    <a:pt x="187" y="16"/>
                    <a:pt x="187" y="16"/>
                  </a:cubicBezTo>
                  <a:cubicBezTo>
                    <a:pt x="189" y="85"/>
                    <a:pt x="218" y="150"/>
                    <a:pt x="269" y="200"/>
                  </a:cubicBezTo>
                  <a:cubicBezTo>
                    <a:pt x="299" y="229"/>
                    <a:pt x="334" y="251"/>
                    <a:pt x="371" y="264"/>
                  </a:cubicBezTo>
                  <a:cubicBezTo>
                    <a:pt x="149" y="264"/>
                    <a:pt x="149" y="264"/>
                    <a:pt x="149" y="264"/>
                  </a:cubicBezTo>
                  <a:cubicBezTo>
                    <a:pt x="150" y="263"/>
                    <a:pt x="150" y="263"/>
                    <a:pt x="150" y="263"/>
                  </a:cubicBezTo>
                  <a:cubicBezTo>
                    <a:pt x="92" y="193"/>
                    <a:pt x="60" y="106"/>
                    <a:pt x="58" y="16"/>
                  </a:cubicBezTo>
                  <a:close/>
                  <a:moveTo>
                    <a:pt x="144" y="410"/>
                  </a:moveTo>
                  <a:cubicBezTo>
                    <a:pt x="144" y="408"/>
                    <a:pt x="144" y="408"/>
                    <a:pt x="144" y="408"/>
                  </a:cubicBezTo>
                  <a:cubicBezTo>
                    <a:pt x="16" y="408"/>
                    <a:pt x="16" y="408"/>
                    <a:pt x="16" y="408"/>
                  </a:cubicBezTo>
                  <a:cubicBezTo>
                    <a:pt x="16" y="280"/>
                    <a:pt x="16" y="280"/>
                    <a:pt x="16" y="280"/>
                  </a:cubicBezTo>
                  <a:cubicBezTo>
                    <a:pt x="349" y="280"/>
                    <a:pt x="349" y="280"/>
                    <a:pt x="349" y="280"/>
                  </a:cubicBezTo>
                  <a:cubicBezTo>
                    <a:pt x="281" y="299"/>
                    <a:pt x="219" y="335"/>
                    <a:pt x="167" y="386"/>
                  </a:cubicBezTo>
                  <a:cubicBezTo>
                    <a:pt x="159" y="394"/>
                    <a:pt x="151" y="402"/>
                    <a:pt x="144" y="4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7672388" y="3001963"/>
              <a:ext cx="1301750" cy="1001712"/>
            </a:xfrm>
            <a:custGeom>
              <a:avLst/>
              <a:gdLst>
                <a:gd name="T0" fmla="*/ 593 w 820"/>
                <a:gd name="T1" fmla="*/ 631 h 631"/>
                <a:gd name="T2" fmla="*/ 820 w 820"/>
                <a:gd name="T3" fmla="*/ 315 h 631"/>
                <a:gd name="T4" fmla="*/ 593 w 820"/>
                <a:gd name="T5" fmla="*/ 0 h 631"/>
                <a:gd name="T6" fmla="*/ 593 w 820"/>
                <a:gd name="T7" fmla="*/ 170 h 631"/>
                <a:gd name="T8" fmla="*/ 593 w 820"/>
                <a:gd name="T9" fmla="*/ 172 h 631"/>
                <a:gd name="T10" fmla="*/ 388 w 820"/>
                <a:gd name="T11" fmla="*/ 172 h 631"/>
                <a:gd name="T12" fmla="*/ 191 w 820"/>
                <a:gd name="T13" fmla="*/ 172 h 631"/>
                <a:gd name="T14" fmla="*/ 0 w 820"/>
                <a:gd name="T15" fmla="*/ 172 h 631"/>
                <a:gd name="T16" fmla="*/ 0 w 820"/>
                <a:gd name="T17" fmla="*/ 455 h 631"/>
                <a:gd name="T18" fmla="*/ 191 w 820"/>
                <a:gd name="T19" fmla="*/ 455 h 631"/>
                <a:gd name="T20" fmla="*/ 388 w 820"/>
                <a:gd name="T21" fmla="*/ 455 h 631"/>
                <a:gd name="T22" fmla="*/ 593 w 820"/>
                <a:gd name="T23" fmla="*/ 455 h 631"/>
                <a:gd name="T24" fmla="*/ 593 w 820"/>
                <a:gd name="T25" fmla="*/ 457 h 631"/>
                <a:gd name="T26" fmla="*/ 593 w 820"/>
                <a:gd name="T2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0" h="631">
                  <a:moveTo>
                    <a:pt x="593" y="631"/>
                  </a:moveTo>
                  <a:lnTo>
                    <a:pt x="820" y="315"/>
                  </a:lnTo>
                  <a:lnTo>
                    <a:pt x="593" y="0"/>
                  </a:lnTo>
                  <a:lnTo>
                    <a:pt x="593" y="170"/>
                  </a:lnTo>
                  <a:lnTo>
                    <a:pt x="593" y="172"/>
                  </a:lnTo>
                  <a:lnTo>
                    <a:pt x="388" y="172"/>
                  </a:lnTo>
                  <a:lnTo>
                    <a:pt x="191" y="172"/>
                  </a:lnTo>
                  <a:lnTo>
                    <a:pt x="0" y="172"/>
                  </a:lnTo>
                  <a:lnTo>
                    <a:pt x="0" y="455"/>
                  </a:lnTo>
                  <a:lnTo>
                    <a:pt x="191" y="455"/>
                  </a:lnTo>
                  <a:lnTo>
                    <a:pt x="388" y="455"/>
                  </a:lnTo>
                  <a:lnTo>
                    <a:pt x="593" y="455"/>
                  </a:lnTo>
                  <a:lnTo>
                    <a:pt x="593" y="457"/>
                  </a:lnTo>
                  <a:lnTo>
                    <a:pt x="593" y="631"/>
                  </a:lnTo>
                  <a:close/>
                </a:path>
              </a:pathLst>
            </a:custGeom>
            <a:solidFill>
              <a:srgbClr val="008F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7672388" y="3001963"/>
              <a:ext cx="1301750" cy="1001712"/>
            </a:xfrm>
            <a:custGeom>
              <a:avLst/>
              <a:gdLst>
                <a:gd name="T0" fmla="*/ 593 w 820"/>
                <a:gd name="T1" fmla="*/ 631 h 631"/>
                <a:gd name="T2" fmla="*/ 820 w 820"/>
                <a:gd name="T3" fmla="*/ 315 h 631"/>
                <a:gd name="T4" fmla="*/ 593 w 820"/>
                <a:gd name="T5" fmla="*/ 0 h 631"/>
                <a:gd name="T6" fmla="*/ 593 w 820"/>
                <a:gd name="T7" fmla="*/ 170 h 631"/>
                <a:gd name="T8" fmla="*/ 593 w 820"/>
                <a:gd name="T9" fmla="*/ 172 h 631"/>
                <a:gd name="T10" fmla="*/ 388 w 820"/>
                <a:gd name="T11" fmla="*/ 172 h 631"/>
                <a:gd name="T12" fmla="*/ 191 w 820"/>
                <a:gd name="T13" fmla="*/ 172 h 631"/>
                <a:gd name="T14" fmla="*/ 0 w 820"/>
                <a:gd name="T15" fmla="*/ 172 h 631"/>
                <a:gd name="T16" fmla="*/ 0 w 820"/>
                <a:gd name="T17" fmla="*/ 455 h 631"/>
                <a:gd name="T18" fmla="*/ 191 w 820"/>
                <a:gd name="T19" fmla="*/ 455 h 631"/>
                <a:gd name="T20" fmla="*/ 388 w 820"/>
                <a:gd name="T21" fmla="*/ 455 h 631"/>
                <a:gd name="T22" fmla="*/ 593 w 820"/>
                <a:gd name="T23" fmla="*/ 455 h 631"/>
                <a:gd name="T24" fmla="*/ 593 w 820"/>
                <a:gd name="T25" fmla="*/ 457 h 631"/>
                <a:gd name="T26" fmla="*/ 593 w 820"/>
                <a:gd name="T2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0" h="631">
                  <a:moveTo>
                    <a:pt x="593" y="631"/>
                  </a:moveTo>
                  <a:lnTo>
                    <a:pt x="820" y="315"/>
                  </a:lnTo>
                  <a:lnTo>
                    <a:pt x="593" y="0"/>
                  </a:lnTo>
                  <a:lnTo>
                    <a:pt x="593" y="170"/>
                  </a:lnTo>
                  <a:lnTo>
                    <a:pt x="593" y="172"/>
                  </a:lnTo>
                  <a:lnTo>
                    <a:pt x="388" y="172"/>
                  </a:lnTo>
                  <a:lnTo>
                    <a:pt x="191" y="172"/>
                  </a:lnTo>
                  <a:lnTo>
                    <a:pt x="0" y="172"/>
                  </a:lnTo>
                  <a:lnTo>
                    <a:pt x="0" y="455"/>
                  </a:lnTo>
                  <a:lnTo>
                    <a:pt x="191" y="455"/>
                  </a:lnTo>
                  <a:lnTo>
                    <a:pt x="388" y="455"/>
                  </a:lnTo>
                  <a:lnTo>
                    <a:pt x="593" y="455"/>
                  </a:lnTo>
                  <a:lnTo>
                    <a:pt x="593" y="457"/>
                  </a:lnTo>
                  <a:lnTo>
                    <a:pt x="593" y="6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p:nvSpPr>
          <p:spPr bwMode="auto">
            <a:xfrm>
              <a:off x="7672388" y="3275013"/>
              <a:ext cx="303213" cy="449262"/>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7975601" y="3275013"/>
              <a:ext cx="312738" cy="449262"/>
            </a:xfrm>
            <a:custGeom>
              <a:avLst/>
              <a:gdLst>
                <a:gd name="T0" fmla="*/ 197 w 197"/>
                <a:gd name="T1" fmla="*/ 0 h 283"/>
                <a:gd name="T2" fmla="*/ 197 w 197"/>
                <a:gd name="T3" fmla="*/ 0 h 283"/>
                <a:gd name="T4" fmla="*/ 0 w 197"/>
                <a:gd name="T5" fmla="*/ 0 h 283"/>
                <a:gd name="T6" fmla="*/ 0 w 197"/>
                <a:gd name="T7" fmla="*/ 283 h 283"/>
                <a:gd name="T8" fmla="*/ 197 w 197"/>
                <a:gd name="T9" fmla="*/ 283 h 283"/>
                <a:gd name="T10" fmla="*/ 197 w 197"/>
                <a:gd name="T11" fmla="*/ 0 h 283"/>
              </a:gdLst>
              <a:ahLst/>
              <a:cxnLst>
                <a:cxn ang="0">
                  <a:pos x="T0" y="T1"/>
                </a:cxn>
                <a:cxn ang="0">
                  <a:pos x="T2" y="T3"/>
                </a:cxn>
                <a:cxn ang="0">
                  <a:pos x="T4" y="T5"/>
                </a:cxn>
                <a:cxn ang="0">
                  <a:pos x="T6" y="T7"/>
                </a:cxn>
                <a:cxn ang="0">
                  <a:pos x="T8" y="T9"/>
                </a:cxn>
                <a:cxn ang="0">
                  <a:pos x="T10" y="T11"/>
                </a:cxn>
              </a:cxnLst>
              <a:rect l="0" t="0" r="r" b="b"/>
              <a:pathLst>
                <a:path w="197" h="283">
                  <a:moveTo>
                    <a:pt x="197" y="0"/>
                  </a:moveTo>
                  <a:lnTo>
                    <a:pt x="197" y="0"/>
                  </a:lnTo>
                  <a:lnTo>
                    <a:pt x="0" y="0"/>
                  </a:lnTo>
                  <a:lnTo>
                    <a:pt x="0" y="283"/>
                  </a:lnTo>
                  <a:lnTo>
                    <a:pt x="197" y="283"/>
                  </a:lnTo>
                  <a:lnTo>
                    <a:pt x="197" y="0"/>
                  </a:lnTo>
                  <a:close/>
                </a:path>
              </a:pathLst>
            </a:custGeom>
            <a:solidFill>
              <a:srgbClr val="A8A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7975601" y="3275013"/>
              <a:ext cx="312738" cy="449262"/>
            </a:xfrm>
            <a:custGeom>
              <a:avLst/>
              <a:gdLst>
                <a:gd name="T0" fmla="*/ 197 w 197"/>
                <a:gd name="T1" fmla="*/ 0 h 283"/>
                <a:gd name="T2" fmla="*/ 197 w 197"/>
                <a:gd name="T3" fmla="*/ 0 h 283"/>
                <a:gd name="T4" fmla="*/ 0 w 197"/>
                <a:gd name="T5" fmla="*/ 0 h 283"/>
                <a:gd name="T6" fmla="*/ 0 w 197"/>
                <a:gd name="T7" fmla="*/ 283 h 283"/>
                <a:gd name="T8" fmla="*/ 197 w 197"/>
                <a:gd name="T9" fmla="*/ 283 h 283"/>
                <a:gd name="T10" fmla="*/ 197 w 197"/>
                <a:gd name="T11" fmla="*/ 0 h 283"/>
              </a:gdLst>
              <a:ahLst/>
              <a:cxnLst>
                <a:cxn ang="0">
                  <a:pos x="T0" y="T1"/>
                </a:cxn>
                <a:cxn ang="0">
                  <a:pos x="T2" y="T3"/>
                </a:cxn>
                <a:cxn ang="0">
                  <a:pos x="T4" y="T5"/>
                </a:cxn>
                <a:cxn ang="0">
                  <a:pos x="T6" y="T7"/>
                </a:cxn>
                <a:cxn ang="0">
                  <a:pos x="T8" y="T9"/>
                </a:cxn>
                <a:cxn ang="0">
                  <a:pos x="T10" y="T11"/>
                </a:cxn>
              </a:cxnLst>
              <a:rect l="0" t="0" r="r" b="b"/>
              <a:pathLst>
                <a:path w="197" h="283">
                  <a:moveTo>
                    <a:pt x="197" y="0"/>
                  </a:moveTo>
                  <a:lnTo>
                    <a:pt x="197" y="0"/>
                  </a:lnTo>
                  <a:lnTo>
                    <a:pt x="0" y="0"/>
                  </a:lnTo>
                  <a:lnTo>
                    <a:pt x="0" y="283"/>
                  </a:lnTo>
                  <a:lnTo>
                    <a:pt x="197" y="283"/>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8288338" y="3275013"/>
              <a:ext cx="325438" cy="449262"/>
            </a:xfrm>
            <a:custGeom>
              <a:avLst/>
              <a:gdLst>
                <a:gd name="T0" fmla="*/ 205 w 205"/>
                <a:gd name="T1" fmla="*/ 0 h 283"/>
                <a:gd name="T2" fmla="*/ 205 w 205"/>
                <a:gd name="T3" fmla="*/ 0 h 283"/>
                <a:gd name="T4" fmla="*/ 0 w 205"/>
                <a:gd name="T5" fmla="*/ 0 h 283"/>
                <a:gd name="T6" fmla="*/ 0 w 205"/>
                <a:gd name="T7" fmla="*/ 283 h 283"/>
                <a:gd name="T8" fmla="*/ 205 w 205"/>
                <a:gd name="T9" fmla="*/ 283 h 283"/>
                <a:gd name="T10" fmla="*/ 205 w 205"/>
                <a:gd name="T11" fmla="*/ 0 h 283"/>
              </a:gdLst>
              <a:ahLst/>
              <a:cxnLst>
                <a:cxn ang="0">
                  <a:pos x="T0" y="T1"/>
                </a:cxn>
                <a:cxn ang="0">
                  <a:pos x="T2" y="T3"/>
                </a:cxn>
                <a:cxn ang="0">
                  <a:pos x="T4" y="T5"/>
                </a:cxn>
                <a:cxn ang="0">
                  <a:pos x="T6" y="T7"/>
                </a:cxn>
                <a:cxn ang="0">
                  <a:pos x="T8" y="T9"/>
                </a:cxn>
                <a:cxn ang="0">
                  <a:pos x="T10" y="T11"/>
                </a:cxn>
              </a:cxnLst>
              <a:rect l="0" t="0" r="r" b="b"/>
              <a:pathLst>
                <a:path w="205" h="283">
                  <a:moveTo>
                    <a:pt x="205" y="0"/>
                  </a:moveTo>
                  <a:lnTo>
                    <a:pt x="205" y="0"/>
                  </a:lnTo>
                  <a:lnTo>
                    <a:pt x="0" y="0"/>
                  </a:lnTo>
                  <a:lnTo>
                    <a:pt x="0" y="283"/>
                  </a:lnTo>
                  <a:lnTo>
                    <a:pt x="205" y="283"/>
                  </a:lnTo>
                  <a:lnTo>
                    <a:pt x="205" y="0"/>
                  </a:lnTo>
                  <a:close/>
                </a:path>
              </a:pathLst>
            </a:custGeom>
            <a:solidFill>
              <a:srgbClr val="609A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8288338" y="3275013"/>
              <a:ext cx="325438" cy="449262"/>
            </a:xfrm>
            <a:custGeom>
              <a:avLst/>
              <a:gdLst>
                <a:gd name="T0" fmla="*/ 205 w 205"/>
                <a:gd name="T1" fmla="*/ 0 h 283"/>
                <a:gd name="T2" fmla="*/ 205 w 205"/>
                <a:gd name="T3" fmla="*/ 0 h 283"/>
                <a:gd name="T4" fmla="*/ 0 w 205"/>
                <a:gd name="T5" fmla="*/ 0 h 283"/>
                <a:gd name="T6" fmla="*/ 0 w 205"/>
                <a:gd name="T7" fmla="*/ 283 h 283"/>
                <a:gd name="T8" fmla="*/ 205 w 205"/>
                <a:gd name="T9" fmla="*/ 283 h 283"/>
                <a:gd name="T10" fmla="*/ 205 w 205"/>
                <a:gd name="T11" fmla="*/ 0 h 283"/>
              </a:gdLst>
              <a:ahLst/>
              <a:cxnLst>
                <a:cxn ang="0">
                  <a:pos x="T0" y="T1"/>
                </a:cxn>
                <a:cxn ang="0">
                  <a:pos x="T2" y="T3"/>
                </a:cxn>
                <a:cxn ang="0">
                  <a:pos x="T4" y="T5"/>
                </a:cxn>
                <a:cxn ang="0">
                  <a:pos x="T6" y="T7"/>
                </a:cxn>
                <a:cxn ang="0">
                  <a:pos x="T8" y="T9"/>
                </a:cxn>
                <a:cxn ang="0">
                  <a:pos x="T10" y="T11"/>
                </a:cxn>
              </a:cxnLst>
              <a:rect l="0" t="0" r="r" b="b"/>
              <a:pathLst>
                <a:path w="205" h="283">
                  <a:moveTo>
                    <a:pt x="205" y="0"/>
                  </a:moveTo>
                  <a:lnTo>
                    <a:pt x="205" y="0"/>
                  </a:lnTo>
                  <a:lnTo>
                    <a:pt x="0" y="0"/>
                  </a:lnTo>
                  <a:lnTo>
                    <a:pt x="0" y="283"/>
                  </a:lnTo>
                  <a:lnTo>
                    <a:pt x="205" y="283"/>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Box 15"/>
          <p:cNvSpPr txBox="1"/>
          <p:nvPr/>
        </p:nvSpPr>
        <p:spPr>
          <a:xfrm>
            <a:off x="503237" y="5374614"/>
            <a:ext cx="1800000" cy="276999"/>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Text</a:t>
            </a:r>
          </a:p>
        </p:txBody>
      </p:sp>
      <p:sp>
        <p:nvSpPr>
          <p:cNvPr id="13" name="TextBox 12"/>
          <p:cNvSpPr txBox="1"/>
          <p:nvPr/>
        </p:nvSpPr>
        <p:spPr>
          <a:xfrm>
            <a:off x="503237" y="3734275"/>
            <a:ext cx="1800000" cy="276999"/>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Text</a:t>
            </a:r>
          </a:p>
        </p:txBody>
      </p:sp>
      <p:sp>
        <p:nvSpPr>
          <p:cNvPr id="11" name="TextBox 10"/>
          <p:cNvSpPr txBox="1"/>
          <p:nvPr/>
        </p:nvSpPr>
        <p:spPr>
          <a:xfrm>
            <a:off x="503237" y="2093939"/>
            <a:ext cx="1800000" cy="276999"/>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Text</a:t>
            </a:r>
          </a:p>
        </p:txBody>
      </p:sp>
      <p:sp>
        <p:nvSpPr>
          <p:cNvPr id="2" name="Title 1"/>
          <p:cNvSpPr>
            <a:spLocks noGrp="1"/>
          </p:cNvSpPr>
          <p:nvPr>
            <p:ph type="title"/>
          </p:nvPr>
        </p:nvSpPr>
        <p:spPr/>
        <p:txBody>
          <a:bodyPr/>
          <a:lstStyle/>
          <a:p>
            <a:r>
              <a:rPr lang="en-US"/>
              <a:t>Text with converging arrow to bullets</a:t>
            </a:r>
          </a:p>
        </p:txBody>
      </p:sp>
    </p:spTree>
    <p:custDataLst>
      <p:custData r:id="rId1"/>
      <p:custData r:id="rId2"/>
    </p:custDataLst>
    <p:extLst>
      <p:ext uri="{BB962C8B-B14F-4D97-AF65-F5344CB8AC3E}">
        <p14:creationId xmlns:p14="http://schemas.microsoft.com/office/powerpoint/2010/main" val="164153990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a:solidFill>
                  <a:schemeClr val="accent1"/>
                </a:solidFill>
              </a:rPr>
              <a:t>User exits</a:t>
            </a:r>
            <a:endParaRPr lang="en-US"/>
          </a:p>
        </p:txBody>
      </p:sp>
      <p:pic>
        <p:nvPicPr>
          <p:cNvPr id="7" name="Divider Image Placeholder">
            <a:extLst>
              <a:ext uri="{FF2B5EF4-FFF2-40B4-BE49-F238E27FC236}">
                <a16:creationId xmlns:a16="http://schemas.microsoft.com/office/drawing/2014/main" id="{3FEADB84-4FA8-4F63-8117-D5AD2F9BF195}"/>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2505082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E96E57-C5D5-DA24-BED6-20137672D603}"/>
              </a:ext>
            </a:extLst>
          </p:cNvPr>
          <p:cNvSpPr>
            <a:spLocks noGrp="1"/>
          </p:cNvSpPr>
          <p:nvPr>
            <p:ph type="body" sz="quarter" idx="10"/>
          </p:nvPr>
        </p:nvSpPr>
        <p:spPr>
          <a:xfrm>
            <a:off x="504001" y="1074835"/>
            <a:ext cx="11186477" cy="4716000"/>
          </a:xfrm>
        </p:spPr>
        <p:txBody>
          <a:bodyPr>
            <a:normAutofit fontScale="92500" lnSpcReduction="10000"/>
          </a:bodyPr>
          <a:lstStyle/>
          <a:p>
            <a:pPr>
              <a:spcBef>
                <a:spcPts val="600"/>
              </a:spcBef>
            </a:pPr>
            <a:r>
              <a:rPr lang="en-US" sz="1700"/>
              <a:t>CDS View : ZC_BEDGES</a:t>
            </a:r>
          </a:p>
          <a:p>
            <a:pPr>
              <a:spcBef>
                <a:spcPts val="600"/>
              </a:spcBef>
            </a:pPr>
            <a:endParaRPr lang="en-US" sz="1700"/>
          </a:p>
          <a:p>
            <a:pPr>
              <a:spcBef>
                <a:spcPts val="600"/>
              </a:spcBef>
            </a:pPr>
            <a:r>
              <a:rPr lang="en-US" sz="1700"/>
              <a:t>Search: </a:t>
            </a:r>
          </a:p>
          <a:p>
            <a:pPr>
              <a:spcBef>
                <a:spcPts val="600"/>
              </a:spcBef>
            </a:pPr>
            <a:endParaRPr lang="en-US" sz="1700"/>
          </a:p>
          <a:p>
            <a:pPr>
              <a:spcBef>
                <a:spcPts val="600"/>
              </a:spcBef>
            </a:pPr>
            <a:r>
              <a:rPr lang="en-US" sz="1700"/>
              <a:t>Function Modules for code:</a:t>
            </a:r>
          </a:p>
          <a:p>
            <a:pPr>
              <a:spcBef>
                <a:spcPts val="600"/>
              </a:spcBef>
            </a:pPr>
            <a:r>
              <a:rPr lang="en-US" sz="1700"/>
              <a:t>'FUNC'  in TO_OBJTYPE  </a:t>
            </a:r>
          </a:p>
          <a:p>
            <a:pPr>
              <a:spcBef>
                <a:spcPts val="600"/>
              </a:spcBef>
            </a:pPr>
            <a:r>
              <a:rPr lang="en-US" sz="1700"/>
              <a:t>EXIT_*   in TO_OBJECTNAME</a:t>
            </a:r>
          </a:p>
          <a:p>
            <a:pPr>
              <a:spcBef>
                <a:spcPts val="600"/>
              </a:spcBef>
            </a:pPr>
            <a:endParaRPr lang="en-US" sz="1700"/>
          </a:p>
          <a:p>
            <a:pPr>
              <a:spcBef>
                <a:spcPts val="600"/>
              </a:spcBef>
            </a:pPr>
            <a:r>
              <a:rPr lang="en-US" sz="1700"/>
              <a:t>Option: 2</a:t>
            </a:r>
          </a:p>
          <a:p>
            <a:pPr>
              <a:spcBef>
                <a:spcPts val="600"/>
              </a:spcBef>
            </a:pPr>
            <a:endParaRPr lang="en-US" sz="1700"/>
          </a:p>
          <a:p>
            <a:pPr>
              <a:spcBef>
                <a:spcPts val="600"/>
              </a:spcBef>
            </a:pPr>
            <a:r>
              <a:rPr lang="en-US" sz="1700"/>
              <a:t>Customer projects: MODACT</a:t>
            </a:r>
          </a:p>
          <a:p>
            <a:pPr>
              <a:spcBef>
                <a:spcPts val="600"/>
              </a:spcBef>
            </a:pPr>
            <a:r>
              <a:rPr lang="en-US" sz="1700"/>
              <a:t>SAP Components   : MODSAP ( E - Function Exit, S - Screen Exit, T - Table, C - GUI Code)</a:t>
            </a:r>
          </a:p>
          <a:p>
            <a:pPr>
              <a:spcBef>
                <a:spcPts val="600"/>
              </a:spcBef>
            </a:pPr>
            <a:endParaRPr lang="en-US" sz="1700"/>
          </a:p>
          <a:p>
            <a:pPr>
              <a:spcBef>
                <a:spcPts val="600"/>
              </a:spcBef>
            </a:pPr>
            <a:r>
              <a:rPr lang="en-US" sz="1700"/>
              <a:t>Combine these two tables to get the Customer implemented SAP components in projects </a:t>
            </a:r>
          </a:p>
          <a:p>
            <a:pPr>
              <a:spcBef>
                <a:spcPts val="600"/>
              </a:spcBef>
            </a:pPr>
            <a:r>
              <a:rPr lang="en-US" sz="1700"/>
              <a:t>Custom tables that have incoming references from these Function exits?</a:t>
            </a:r>
            <a:endParaRPr lang="en-US" sz="1700">
              <a:solidFill>
                <a:srgbClr val="FF0000"/>
              </a:solidFill>
            </a:endParaRPr>
          </a:p>
          <a:p>
            <a:endParaRPr lang="en-US" sz="1200">
              <a:solidFill>
                <a:srgbClr val="FF0000"/>
              </a:solidFill>
            </a:endParaRPr>
          </a:p>
          <a:p>
            <a:endParaRPr lang="en-US" sz="1200"/>
          </a:p>
        </p:txBody>
      </p:sp>
      <p:sp>
        <p:nvSpPr>
          <p:cNvPr id="3" name="Title 2">
            <a:extLst>
              <a:ext uri="{FF2B5EF4-FFF2-40B4-BE49-F238E27FC236}">
                <a16:creationId xmlns:a16="http://schemas.microsoft.com/office/drawing/2014/main" id="{B2F78497-B373-B2BB-21D9-F7BE8E98E5A1}"/>
              </a:ext>
            </a:extLst>
          </p:cNvPr>
          <p:cNvSpPr>
            <a:spLocks noGrp="1"/>
          </p:cNvSpPr>
          <p:nvPr>
            <p:ph type="title"/>
          </p:nvPr>
        </p:nvSpPr>
        <p:spPr/>
        <p:txBody>
          <a:bodyPr/>
          <a:lstStyle/>
          <a:p>
            <a:r>
              <a:rPr lang="en-US"/>
              <a:t>Identify User exits</a:t>
            </a:r>
          </a:p>
        </p:txBody>
      </p:sp>
    </p:spTree>
    <p:extLst>
      <p:ext uri="{BB962C8B-B14F-4D97-AF65-F5344CB8AC3E}">
        <p14:creationId xmlns:p14="http://schemas.microsoft.com/office/powerpoint/2010/main" val="32598942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250430-5915-D05D-AB86-D8471EDFD76F}"/>
              </a:ext>
            </a:extLst>
          </p:cNvPr>
          <p:cNvPicPr>
            <a:picLocks noChangeAspect="1"/>
          </p:cNvPicPr>
          <p:nvPr/>
        </p:nvPicPr>
        <p:blipFill>
          <a:blip r:embed="rId2"/>
          <a:stretch>
            <a:fillRect/>
          </a:stretch>
        </p:blipFill>
        <p:spPr>
          <a:xfrm>
            <a:off x="0" y="774986"/>
            <a:ext cx="12195175" cy="5308028"/>
          </a:xfrm>
          <a:prstGeom prst="rect">
            <a:avLst/>
          </a:prstGeom>
        </p:spPr>
      </p:pic>
      <p:sp>
        <p:nvSpPr>
          <p:cNvPr id="3" name="Title 2">
            <a:extLst>
              <a:ext uri="{FF2B5EF4-FFF2-40B4-BE49-F238E27FC236}">
                <a16:creationId xmlns:a16="http://schemas.microsoft.com/office/drawing/2014/main" id="{E585BA38-4D46-25C1-71A3-E6A13AE2AB0D}"/>
              </a:ext>
            </a:extLst>
          </p:cNvPr>
          <p:cNvSpPr>
            <a:spLocks noGrp="1"/>
          </p:cNvSpPr>
          <p:nvPr>
            <p:ph type="title"/>
          </p:nvPr>
        </p:nvSpPr>
        <p:spPr/>
        <p:txBody>
          <a:bodyPr/>
          <a:lstStyle/>
          <a:p>
            <a:r>
              <a:rPr lang="en-US"/>
              <a:t>CMOD</a:t>
            </a:r>
          </a:p>
        </p:txBody>
      </p:sp>
      <p:pic>
        <p:nvPicPr>
          <p:cNvPr id="7" name="Picture 6">
            <a:extLst>
              <a:ext uri="{FF2B5EF4-FFF2-40B4-BE49-F238E27FC236}">
                <a16:creationId xmlns:a16="http://schemas.microsoft.com/office/drawing/2014/main" id="{B6932828-BEA1-BB12-81D0-D728D46B30E8}"/>
              </a:ext>
            </a:extLst>
          </p:cNvPr>
          <p:cNvPicPr>
            <a:picLocks noChangeAspect="1"/>
          </p:cNvPicPr>
          <p:nvPr/>
        </p:nvPicPr>
        <p:blipFill>
          <a:blip r:embed="rId3"/>
          <a:stretch>
            <a:fillRect/>
          </a:stretch>
        </p:blipFill>
        <p:spPr>
          <a:xfrm>
            <a:off x="-1" y="1347333"/>
            <a:ext cx="12195175" cy="4163334"/>
          </a:xfrm>
          <a:prstGeom prst="rect">
            <a:avLst/>
          </a:prstGeom>
        </p:spPr>
      </p:pic>
    </p:spTree>
    <p:extLst>
      <p:ext uri="{BB962C8B-B14F-4D97-AF65-F5344CB8AC3E}">
        <p14:creationId xmlns:p14="http://schemas.microsoft.com/office/powerpoint/2010/main" val="290999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 Placeholder 6">
            <a:extLst>
              <a:ext uri="{FF2B5EF4-FFF2-40B4-BE49-F238E27FC236}">
                <a16:creationId xmlns:a16="http://schemas.microsoft.com/office/drawing/2014/main" id="{65FFB35E-1004-21C9-06B7-5555775641CA}"/>
              </a:ext>
            </a:extLst>
          </p:cNvPr>
          <p:cNvSpPr>
            <a:spLocks noGrp="1"/>
          </p:cNvSpPr>
          <p:nvPr>
            <p:ph type="body" sz="quarter" idx="11"/>
          </p:nvPr>
        </p:nvSpPr>
        <p:spPr>
          <a:xfrm>
            <a:off x="6362477" y="0"/>
            <a:ext cx="5832698" cy="6857999"/>
          </a:xfrm>
          <a:solidFill>
            <a:schemeClr val="tx1">
              <a:lumMod val="65000"/>
              <a:lumOff val="35000"/>
            </a:schemeClr>
          </a:solidFill>
        </p:spPr>
        <p:txBody>
          <a:bodyPr/>
          <a:lstStyle/>
          <a:p>
            <a:r>
              <a:rPr lang="en-US" b="1"/>
              <a:t> </a:t>
            </a:r>
            <a:r>
              <a:rPr lang="en-US" b="1">
                <a:solidFill>
                  <a:srgbClr val="FFC000"/>
                </a:solidFill>
              </a:rPr>
              <a:t>Modernization options</a:t>
            </a:r>
            <a:endParaRPr lang="en-US"/>
          </a:p>
        </p:txBody>
      </p:sp>
      <p:sp>
        <p:nvSpPr>
          <p:cNvPr id="5" name="Text Placeholder 4">
            <a:extLst>
              <a:ext uri="{FF2B5EF4-FFF2-40B4-BE49-F238E27FC236}">
                <a16:creationId xmlns:a16="http://schemas.microsoft.com/office/drawing/2014/main" id="{174C18CA-A5C0-44CD-4D37-84CCEEF40C8D}"/>
              </a:ext>
            </a:extLst>
          </p:cNvPr>
          <p:cNvSpPr>
            <a:spLocks noGrp="1"/>
          </p:cNvSpPr>
          <p:nvPr>
            <p:ph type="body" sz="quarter" idx="10"/>
          </p:nvPr>
        </p:nvSpPr>
        <p:spPr/>
        <p:txBody>
          <a:bodyPr/>
          <a:lstStyle/>
          <a:p>
            <a:r>
              <a:rPr lang="en-US"/>
              <a:t> </a:t>
            </a:r>
          </a:p>
        </p:txBody>
      </p:sp>
      <p:sp>
        <p:nvSpPr>
          <p:cNvPr id="2" name="Title 1"/>
          <p:cNvSpPr>
            <a:spLocks noGrp="1"/>
          </p:cNvSpPr>
          <p:nvPr>
            <p:ph type="title"/>
          </p:nvPr>
        </p:nvSpPr>
        <p:spPr>
          <a:xfrm>
            <a:off x="504001" y="504000"/>
            <a:ext cx="11186476" cy="369332"/>
          </a:xfrm>
        </p:spPr>
        <p:txBody>
          <a:bodyPr/>
          <a:lstStyle/>
          <a:p>
            <a:r>
              <a:rPr lang="en-US" dirty="0"/>
              <a:t>SM30 Table maintenance/Custom data</a:t>
            </a:r>
          </a:p>
        </p:txBody>
      </p:sp>
      <p:sp>
        <p:nvSpPr>
          <p:cNvPr id="33" name="Text Placeholder 5">
            <a:extLst>
              <a:ext uri="{FF2B5EF4-FFF2-40B4-BE49-F238E27FC236}">
                <a16:creationId xmlns:a16="http://schemas.microsoft.com/office/drawing/2014/main" id="{0EAF7E7C-C640-4F83-AF2C-998844F9A765}"/>
              </a:ext>
            </a:extLst>
          </p:cNvPr>
          <p:cNvSpPr txBox="1">
            <a:spLocks/>
          </p:cNvSpPr>
          <p:nvPr/>
        </p:nvSpPr>
        <p:spPr bwMode="gray">
          <a:xfrm>
            <a:off x="303161" y="1089834"/>
            <a:ext cx="5011090" cy="2887806"/>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latin typeface="+mn-lt"/>
              </a:rPr>
              <a:t>Custom table/data </a:t>
            </a:r>
          </a:p>
          <a:p>
            <a:pPr marL="179964" lvl="1" indent="-179964" defTabSz="1088558">
              <a:spcBef>
                <a:spcPts val="600"/>
              </a:spcBef>
              <a:buClr>
                <a:schemeClr val="accent1"/>
              </a:buClr>
              <a:buFont typeface="Wingdings" pitchFamily="2" charset="2"/>
              <a:buChar char="§"/>
              <a:defRPr/>
            </a:pPr>
            <a:r>
              <a:rPr lang="en-US" sz="1400"/>
              <a:t>Customer maintains data using SAP GUI</a:t>
            </a:r>
          </a:p>
          <a:p>
            <a:pPr marL="179964" lvl="1" indent="-179964" defTabSz="1088558">
              <a:spcBef>
                <a:spcPts val="600"/>
              </a:spcBef>
              <a:buClr>
                <a:schemeClr val="accent1"/>
              </a:buClr>
              <a:buFont typeface="Wingdings" pitchFamily="2" charset="2"/>
              <a:buChar char="§"/>
              <a:defRPr/>
            </a:pPr>
            <a:r>
              <a:rPr lang="en-US" sz="1400"/>
              <a:t>Referenced in</a:t>
            </a:r>
          </a:p>
          <a:p>
            <a:pPr marL="724352" lvl="2" indent="-179964" defTabSz="1088558">
              <a:spcBef>
                <a:spcPts val="600"/>
              </a:spcBef>
              <a:buClr>
                <a:schemeClr val="accent1"/>
              </a:buClr>
              <a:buFont typeface="Wingdings" pitchFamily="2" charset="2"/>
              <a:buChar char="§"/>
              <a:defRPr/>
            </a:pPr>
            <a:r>
              <a:rPr lang="en-US" sz="1200"/>
              <a:t>User exits</a:t>
            </a:r>
          </a:p>
          <a:p>
            <a:pPr marL="724352" lvl="2" indent="-179964" defTabSz="1088558">
              <a:spcBef>
                <a:spcPts val="600"/>
              </a:spcBef>
              <a:buClr>
                <a:schemeClr val="accent1"/>
              </a:buClr>
              <a:buFont typeface="Wingdings" pitchFamily="2" charset="2"/>
              <a:buChar char="§"/>
              <a:defRPr/>
            </a:pPr>
            <a:r>
              <a:rPr lang="en-US" sz="1200"/>
              <a:t>BADI/Implicit Enhancements</a:t>
            </a:r>
          </a:p>
          <a:p>
            <a:pPr marL="724352" lvl="2" indent="-179964" defTabSz="1088558">
              <a:spcBef>
                <a:spcPts val="600"/>
              </a:spcBef>
              <a:buClr>
                <a:schemeClr val="accent1"/>
              </a:buClr>
              <a:buFont typeface="Wingdings" pitchFamily="2" charset="2"/>
              <a:buChar char="§"/>
              <a:defRPr/>
            </a:pPr>
            <a:r>
              <a:rPr lang="en-US" sz="1200"/>
              <a:t>Standard and Custom applications</a:t>
            </a:r>
          </a:p>
          <a:p>
            <a:endParaRPr lang="en-US" sz="1200"/>
          </a:p>
          <a:p>
            <a:r>
              <a:rPr lang="en-US" sz="1400"/>
              <a:t>Types of data</a:t>
            </a:r>
          </a:p>
          <a:p>
            <a:pPr marL="724352" lvl="2" indent="-179964" defTabSz="1088558">
              <a:spcBef>
                <a:spcPts val="600"/>
              </a:spcBef>
              <a:buClr>
                <a:schemeClr val="accent1"/>
              </a:buClr>
              <a:buFont typeface="Wingdings" pitchFamily="2" charset="2"/>
              <a:buChar char="§"/>
              <a:defRPr/>
            </a:pPr>
            <a:r>
              <a:rPr lang="en-US" sz="1200"/>
              <a:t>Customizing data</a:t>
            </a:r>
          </a:p>
          <a:p>
            <a:pPr marL="724352" lvl="2" indent="-179964" defTabSz="1088558">
              <a:spcBef>
                <a:spcPts val="600"/>
              </a:spcBef>
              <a:buClr>
                <a:schemeClr val="accent1"/>
              </a:buClr>
              <a:buFont typeface="Wingdings" pitchFamily="2" charset="2"/>
              <a:buChar char="§"/>
              <a:defRPr/>
            </a:pPr>
            <a:r>
              <a:rPr lang="en-US" sz="1200"/>
              <a:t>Custom rules</a:t>
            </a:r>
          </a:p>
          <a:p>
            <a:pPr marL="724352" lvl="2" indent="-179964" defTabSz="1088558">
              <a:spcBef>
                <a:spcPts val="600"/>
              </a:spcBef>
              <a:buClr>
                <a:schemeClr val="accent1"/>
              </a:buClr>
              <a:buFont typeface="Wingdings" pitchFamily="2" charset="2"/>
              <a:buChar char="§"/>
              <a:defRPr/>
            </a:pPr>
            <a:r>
              <a:rPr lang="en-US" sz="1200"/>
              <a:t>Application data</a:t>
            </a:r>
          </a:p>
          <a:p>
            <a:pPr marL="724352" lvl="2" indent="-179964" defTabSz="1088558">
              <a:spcBef>
                <a:spcPts val="600"/>
              </a:spcBef>
              <a:buClr>
                <a:schemeClr val="accent1"/>
              </a:buClr>
              <a:buFont typeface="Wingdings" pitchFamily="2" charset="2"/>
              <a:buChar char="§"/>
              <a:defRPr/>
            </a:pPr>
            <a:endParaRPr lang="en-US" sz="1200"/>
          </a:p>
        </p:txBody>
      </p:sp>
      <p:sp>
        <p:nvSpPr>
          <p:cNvPr id="36" name="Text Placeholder 5">
            <a:extLst>
              <a:ext uri="{FF2B5EF4-FFF2-40B4-BE49-F238E27FC236}">
                <a16:creationId xmlns:a16="http://schemas.microsoft.com/office/drawing/2014/main" id="{3A44BBA4-FBC3-7B7E-4F07-64B4C48100C3}"/>
              </a:ext>
            </a:extLst>
          </p:cNvPr>
          <p:cNvSpPr txBox="1">
            <a:spLocks/>
          </p:cNvSpPr>
          <p:nvPr/>
        </p:nvSpPr>
        <p:spPr bwMode="gray">
          <a:xfrm>
            <a:off x="6362477" y="792981"/>
            <a:ext cx="5061460" cy="1777582"/>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solidFill>
                  <a:srgbClr val="FFC000"/>
                </a:solidFill>
              </a:rPr>
              <a:t>Reusable service in BTP(Steampunk)</a:t>
            </a:r>
            <a:endParaRPr lang="en-US" sz="1600" b="1" dirty="0">
              <a:solidFill>
                <a:srgbClr val="FFC000"/>
              </a:solidFill>
              <a:latin typeface="+mn-lt"/>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Create data model and entity in SAP BTP</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Generate and expose OData service using RAP framework</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Create Fiori UI for data maintenance</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Integrate SAP S/4HANA Cloud and SAP S/4HANA applications with OData service in BTP </a:t>
            </a:r>
            <a:endParaRPr lang="en-US" sz="1400" dirty="0">
              <a:solidFill>
                <a:schemeClr val="bg1"/>
              </a:solidFill>
              <a:cs typeface="Arial"/>
            </a:endParaRPr>
          </a:p>
        </p:txBody>
      </p:sp>
      <p:sp>
        <p:nvSpPr>
          <p:cNvPr id="37" name="Text Placeholder 5">
            <a:extLst>
              <a:ext uri="{FF2B5EF4-FFF2-40B4-BE49-F238E27FC236}">
                <a16:creationId xmlns:a16="http://schemas.microsoft.com/office/drawing/2014/main" id="{337E2FD8-0B36-0439-2D82-A024DDB1EC94}"/>
              </a:ext>
            </a:extLst>
          </p:cNvPr>
          <p:cNvSpPr txBox="1">
            <a:spLocks/>
          </p:cNvSpPr>
          <p:nvPr/>
        </p:nvSpPr>
        <p:spPr bwMode="gray">
          <a:xfrm>
            <a:off x="6362477" y="2766060"/>
            <a:ext cx="5061460" cy="1629784"/>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solidFill>
                  <a:srgbClr val="FFC000"/>
                </a:solidFill>
                <a:latin typeface="+mn-lt"/>
              </a:rPr>
              <a:t>Developer Extensibility (Embedded Steampunk) </a:t>
            </a:r>
          </a:p>
          <a:p>
            <a:pPr marL="179705" lvl="1" indent="-179705" defTabSz="1088558">
              <a:spcBef>
                <a:spcPts val="600"/>
              </a:spcBef>
              <a:buClr>
                <a:schemeClr val="accent1"/>
              </a:buClr>
              <a:buFont typeface="Wingdings" pitchFamily="2" charset="2"/>
              <a:buChar char="§"/>
              <a:defRPr/>
            </a:pPr>
            <a:r>
              <a:rPr lang="en-US" sz="1400" dirty="0">
                <a:solidFill>
                  <a:schemeClr val="bg1"/>
                </a:solidFill>
              </a:rPr>
              <a:t>Applicable for both S/4HANA Cloud, S/4HANA  on-Premise</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Applicable for S/4HANA on-Premise and S/4HANA Cloud</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Applications consume Public API(CDS view or oData service) service directly</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Suitable for existing custom table, no need to change application code</a:t>
            </a:r>
            <a:endParaRPr lang="en-US" sz="1400" dirty="0">
              <a:solidFill>
                <a:schemeClr val="bg1"/>
              </a:solidFill>
              <a:cs typeface="Arial"/>
            </a:endParaRPr>
          </a:p>
        </p:txBody>
      </p:sp>
      <p:sp>
        <p:nvSpPr>
          <p:cNvPr id="38" name="Text Placeholder 5">
            <a:extLst>
              <a:ext uri="{FF2B5EF4-FFF2-40B4-BE49-F238E27FC236}">
                <a16:creationId xmlns:a16="http://schemas.microsoft.com/office/drawing/2014/main" id="{7440CAA5-8335-F782-66DA-2C7AA3635E82}"/>
              </a:ext>
            </a:extLst>
          </p:cNvPr>
          <p:cNvSpPr txBox="1">
            <a:spLocks/>
          </p:cNvSpPr>
          <p:nvPr/>
        </p:nvSpPr>
        <p:spPr bwMode="gray">
          <a:xfrm>
            <a:off x="6413439" y="4592946"/>
            <a:ext cx="5061460" cy="13021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solidFill>
                  <a:srgbClr val="FFC000"/>
                </a:solidFill>
              </a:rPr>
              <a:t>In-App Extensibility(Custom Business Objects)</a:t>
            </a:r>
            <a:endParaRPr lang="en-US" sz="1600" b="1" dirty="0">
              <a:solidFill>
                <a:srgbClr val="FFC000"/>
              </a:solidFill>
              <a:latin typeface="+mn-lt"/>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Recreate with new entity, table and business objects</a:t>
            </a:r>
            <a:endParaRPr lang="en-US" sz="14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Low-</a:t>
            </a:r>
            <a:r>
              <a:rPr lang="en-US" sz="1400" dirty="0" err="1">
                <a:solidFill>
                  <a:schemeClr val="bg1"/>
                </a:solidFill>
              </a:rPr>
              <a:t>code,No</a:t>
            </a:r>
            <a:r>
              <a:rPr lang="en-US" sz="1400" dirty="0">
                <a:solidFill>
                  <a:schemeClr val="bg1"/>
                </a:solidFill>
              </a:rPr>
              <a:t>-code to generate service and Fiori UI</a:t>
            </a:r>
            <a:endParaRPr lang="en-US" sz="1000" dirty="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cs typeface="Arial"/>
              </a:rPr>
              <a:t>Data protection and admin data automatically included</a:t>
            </a:r>
            <a:endParaRPr lang="en-US" sz="1400" dirty="0">
              <a:solidFill>
                <a:schemeClr val="bg1"/>
              </a:solidFill>
            </a:endParaRPr>
          </a:p>
          <a:p>
            <a:pPr marL="179705" lvl="1" indent="-179705" defTabSz="1088558">
              <a:spcBef>
                <a:spcPts val="600"/>
              </a:spcBef>
              <a:buClr>
                <a:schemeClr val="accent1"/>
              </a:buClr>
              <a:buFont typeface="Wingdings" pitchFamily="2" charset="2"/>
              <a:buChar char="§"/>
              <a:defRPr/>
            </a:pPr>
            <a:r>
              <a:rPr lang="en-US" sz="1400" dirty="0">
                <a:solidFill>
                  <a:schemeClr val="bg1"/>
                </a:solidFill>
              </a:rPr>
              <a:t>Suitable for new custom tables</a:t>
            </a:r>
            <a:endParaRPr lang="en-US" sz="1400" dirty="0">
              <a:solidFill>
                <a:schemeClr val="bg1"/>
              </a:solidFill>
              <a:cs typeface="Arial"/>
            </a:endParaRPr>
          </a:p>
        </p:txBody>
      </p:sp>
      <p:sp>
        <p:nvSpPr>
          <p:cNvPr id="13" name="Text Placeholder 5">
            <a:extLst>
              <a:ext uri="{FF2B5EF4-FFF2-40B4-BE49-F238E27FC236}">
                <a16:creationId xmlns:a16="http://schemas.microsoft.com/office/drawing/2014/main" id="{FE7775AB-0022-7F53-5ABE-931FB1CF7695}"/>
              </a:ext>
            </a:extLst>
          </p:cNvPr>
          <p:cNvSpPr txBox="1">
            <a:spLocks/>
          </p:cNvSpPr>
          <p:nvPr/>
        </p:nvSpPr>
        <p:spPr bwMode="gray">
          <a:xfrm>
            <a:off x="6413439" y="6156900"/>
            <a:ext cx="5061460" cy="658434"/>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dirty="0">
                <a:solidFill>
                  <a:srgbClr val="FFC000"/>
                </a:solidFill>
              </a:rPr>
              <a:t>Custom rules with Business Rules Management service in SAP BTP</a:t>
            </a:r>
            <a:endParaRPr lang="en-US" sz="1600" b="1" dirty="0">
              <a:solidFill>
                <a:srgbClr val="FFC000"/>
              </a:solidFill>
              <a:latin typeface="+mn-lt"/>
            </a:endParaRPr>
          </a:p>
        </p:txBody>
      </p:sp>
      <p:pic>
        <p:nvPicPr>
          <p:cNvPr id="6" name="Picture 5">
            <a:extLst>
              <a:ext uri="{FF2B5EF4-FFF2-40B4-BE49-F238E27FC236}">
                <a16:creationId xmlns:a16="http://schemas.microsoft.com/office/drawing/2014/main" id="{0E0CB2DD-337A-FDBA-8676-881B00A33506}"/>
              </a:ext>
            </a:extLst>
          </p:cNvPr>
          <p:cNvPicPr>
            <a:picLocks noChangeAspect="1"/>
          </p:cNvPicPr>
          <p:nvPr/>
        </p:nvPicPr>
        <p:blipFill>
          <a:blip r:embed="rId5"/>
          <a:stretch>
            <a:fillRect/>
          </a:stretch>
        </p:blipFill>
        <p:spPr>
          <a:xfrm>
            <a:off x="4839825" y="1542186"/>
            <a:ext cx="1257413" cy="1257413"/>
          </a:xfrm>
          <a:prstGeom prst="rect">
            <a:avLst/>
          </a:prstGeom>
        </p:spPr>
      </p:pic>
      <p:sp>
        <p:nvSpPr>
          <p:cNvPr id="3" name="Rectangle 2">
            <a:extLst>
              <a:ext uri="{FF2B5EF4-FFF2-40B4-BE49-F238E27FC236}">
                <a16:creationId xmlns:a16="http://schemas.microsoft.com/office/drawing/2014/main" id="{933B0E65-ADE8-BB87-C486-3D5811A281DB}"/>
              </a:ext>
            </a:extLst>
          </p:cNvPr>
          <p:cNvSpPr/>
          <p:nvPr/>
        </p:nvSpPr>
        <p:spPr>
          <a:xfrm>
            <a:off x="303161" y="4858329"/>
            <a:ext cx="6059316" cy="1338828"/>
          </a:xfrm>
          <a:prstGeom prst="rect">
            <a:avLst/>
          </a:prstGeom>
        </p:spPr>
        <p:txBody>
          <a:bodyPr wrap="square">
            <a:spAutoFit/>
          </a:bodyPr>
          <a:lstStyle/>
          <a:p>
            <a:pPr>
              <a:spcBef>
                <a:spcPts val="0"/>
              </a:spcBef>
            </a:pPr>
            <a:r>
              <a:rPr lang="en-US" sz="1600">
                <a:solidFill>
                  <a:schemeClr val="accent1"/>
                </a:solidFill>
              </a:rPr>
              <a:t>Need for modernization</a:t>
            </a:r>
          </a:p>
          <a:p>
            <a:pPr>
              <a:spcBef>
                <a:spcPts val="600"/>
              </a:spcBef>
            </a:pPr>
            <a:r>
              <a:rPr lang="en-US" sz="1200"/>
              <a:t>Customers’ use SAP GUI based SM30 transactions to maintain data in custom tables. SAP GUI is not allowed in S/4HANA cloud or BTP Cloud environment. Moreover, making the applications cloud ready for deployments to any premise that safeguards current investments. Hence, there is a need to modernize these maintenance transactions using Fiori UI that can be deployed in Hybrid landscape.</a:t>
            </a:r>
          </a:p>
        </p:txBody>
      </p:sp>
    </p:spTree>
    <p:custDataLst>
      <p:custData r:id="rId1"/>
      <p:custData r:id="rId2"/>
    </p:custDataLst>
    <p:extLst>
      <p:ext uri="{BB962C8B-B14F-4D97-AF65-F5344CB8AC3E}">
        <p14:creationId xmlns:p14="http://schemas.microsoft.com/office/powerpoint/2010/main" val="249481697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platzhalter 1">
            <a:extLst>
              <a:ext uri="{FF2B5EF4-FFF2-40B4-BE49-F238E27FC236}">
                <a16:creationId xmlns:a16="http://schemas.microsoft.com/office/drawing/2014/main" id="{2ACAFA20-6C55-1844-B9D4-0AF87926DD3B}"/>
              </a:ext>
            </a:extLst>
          </p:cNvPr>
          <p:cNvSpPr txBox="1">
            <a:spLocks/>
          </p:cNvSpPr>
          <p:nvPr/>
        </p:nvSpPr>
        <p:spPr>
          <a:xfrm>
            <a:off x="505457" y="1212928"/>
            <a:ext cx="9830735" cy="4655552"/>
          </a:xfrm>
          <a:prstGeom prst="rect">
            <a:avLst/>
          </a:prstGeom>
          <a:solidFill>
            <a:schemeClr val="bg1"/>
          </a:solidFill>
        </p:spPr>
        <p:txBody>
          <a:bodyPr vert="horz" lIns="0" tIns="0" rIns="0" bIns="0" rtlCol="0" anchor="t">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231" rtl="0" eaLnBrk="1" fontAlgn="auto" latinLnBrk="0" hangingPunct="1">
              <a:lnSpc>
                <a:spcPct val="200000"/>
              </a:lnSpc>
              <a:spcBef>
                <a:spcPts val="500"/>
              </a:spcBef>
              <a:spcAft>
                <a:spcPts val="0"/>
              </a:spcAft>
              <a:buClr>
                <a:srgbClr val="F0AB00"/>
              </a:buClr>
              <a:buSzPct val="80000"/>
              <a:buFontTx/>
              <a:buNone/>
              <a:tabLst/>
              <a:defRPr/>
            </a:pPr>
            <a:r>
              <a:rPr kumimoji="0" lang="en-US" sz="1400" b="1" i="0" u="none" strike="noStrike" kern="1200" cap="none" spc="0" normalizeH="0" baseline="0" noProof="0">
                <a:ln>
                  <a:noFill/>
                </a:ln>
                <a:solidFill>
                  <a:srgbClr val="970A82"/>
                </a:solidFill>
                <a:effectLst/>
                <a:uLnTx/>
                <a:uFillTx/>
                <a:latin typeface="Arial"/>
                <a:ea typeface="+mn-ea"/>
                <a:cs typeface="+mn-cs"/>
              </a:rPr>
              <a:t>Persona:</a:t>
            </a:r>
            <a:r>
              <a:rPr kumimoji="0" lang="en-US" sz="1400" b="0" i="0" u="none" strike="noStrike" kern="1200" cap="none" spc="0" normalizeH="0" baseline="0" noProof="0">
                <a:ln>
                  <a:noFill/>
                </a:ln>
                <a:solidFill>
                  <a:srgbClr val="970A82"/>
                </a:solidFill>
                <a:effectLst/>
                <a:uLnTx/>
                <a:uFillTx/>
                <a:latin typeface="Arial"/>
                <a:ea typeface="+mn-ea"/>
                <a:cs typeface="+mn-cs"/>
              </a:rPr>
              <a:t> </a:t>
            </a:r>
            <a:r>
              <a:rPr kumimoji="0" lang="en-US" sz="1400" b="0" i="0" u="none" strike="noStrike" kern="1200" cap="none" spc="0" normalizeH="0" baseline="0" noProof="0">
                <a:ln>
                  <a:noFill/>
                </a:ln>
                <a:effectLst/>
                <a:uLnTx/>
                <a:uFillTx/>
                <a:latin typeface="Arial"/>
                <a:ea typeface="+mn-ea"/>
                <a:cs typeface="+mn-cs"/>
              </a:rPr>
              <a:t>	Clemens, Enterprise Architect, </a:t>
            </a:r>
            <a:r>
              <a:rPr kumimoji="0" lang="en-US" sz="1400" b="0" i="0" u="none" strike="noStrike" kern="1200" cap="none" spc="0" normalizeH="0" baseline="0" noProof="0" err="1">
                <a:ln>
                  <a:noFill/>
                </a:ln>
                <a:effectLst/>
                <a:uLnTx/>
                <a:uFillTx/>
                <a:latin typeface="Arial"/>
                <a:ea typeface="+mn-ea"/>
                <a:cs typeface="+mn-cs"/>
              </a:rPr>
              <a:t>Globalcorp</a:t>
            </a:r>
            <a:r>
              <a:rPr kumimoji="0" lang="en-US" sz="1400" b="0" i="0" u="none" strike="noStrike" kern="1200" cap="none" spc="0" normalizeH="0" baseline="0" noProof="0">
                <a:ln>
                  <a:noFill/>
                </a:ln>
                <a:effectLst/>
                <a:uLnTx/>
                <a:uFillTx/>
                <a:latin typeface="Arial"/>
                <a:ea typeface="+mn-ea"/>
                <a:cs typeface="+mn-cs"/>
              </a:rPr>
              <a:t> Inc.</a:t>
            </a:r>
          </a:p>
          <a:p>
            <a:pPr marL="0" marR="0" lvl="0" indent="0" algn="l" defTabSz="1088231" rtl="0" eaLnBrk="1" fontAlgn="auto" latinLnBrk="0" hangingPunct="1">
              <a:lnSpc>
                <a:spcPct val="200000"/>
              </a:lnSpc>
              <a:spcBef>
                <a:spcPts val="500"/>
              </a:spcBef>
              <a:spcAft>
                <a:spcPts val="0"/>
              </a:spcAft>
              <a:buClr>
                <a:srgbClr val="F0AB00"/>
              </a:buClr>
              <a:buSzPct val="80000"/>
              <a:buFontTx/>
              <a:buNone/>
              <a:tabLst/>
              <a:defRPr/>
            </a:pPr>
            <a:endParaRPr kumimoji="0" lang="en-US" sz="300" b="1" i="0" u="none" strike="noStrike" kern="1200" cap="none" spc="0" normalizeH="0" baseline="0" noProof="0">
              <a:ln>
                <a:noFill/>
              </a:ln>
              <a:solidFill>
                <a:srgbClr val="F0AB00"/>
              </a:solidFill>
              <a:effectLst/>
              <a:uLnTx/>
              <a:uFillTx/>
              <a:latin typeface="Arial"/>
              <a:ea typeface="+mn-ea"/>
              <a:cs typeface="+mn-cs"/>
            </a:endParaRPr>
          </a:p>
          <a:p>
            <a:pPr lvl="0" defTabSz="1088231">
              <a:spcBef>
                <a:spcPts val="0"/>
              </a:spcBef>
              <a:buClr>
                <a:srgbClr val="F0AB00"/>
              </a:buClr>
            </a:pPr>
            <a:r>
              <a:rPr kumimoji="0" lang="en-US" sz="1400" b="1" i="0" u="none" strike="noStrike" kern="1200" cap="none" spc="0" normalizeH="0" baseline="0" noProof="0">
                <a:ln>
                  <a:noFill/>
                </a:ln>
                <a:solidFill>
                  <a:srgbClr val="970A82"/>
                </a:solidFill>
                <a:effectLst/>
                <a:uLnTx/>
                <a:uFillTx/>
                <a:latin typeface="Arial"/>
                <a:ea typeface="+mn-ea"/>
                <a:cs typeface="+mn-cs"/>
              </a:rPr>
              <a:t>Challenges: </a:t>
            </a:r>
            <a:r>
              <a:rPr kumimoji="0" lang="en-US" sz="1400" b="1" i="0" u="none" strike="noStrike" kern="1200" cap="none" spc="0" normalizeH="0" baseline="0" noProof="0">
                <a:ln>
                  <a:noFill/>
                </a:ln>
                <a:effectLst/>
                <a:uLnTx/>
                <a:uFillTx/>
                <a:latin typeface="Arial"/>
                <a:ea typeface="+mn-ea"/>
                <a:cs typeface="+mn-cs"/>
              </a:rPr>
              <a:t>	</a:t>
            </a:r>
            <a:r>
              <a:rPr kumimoji="0" lang="en-US" sz="1400" i="0" u="none" strike="noStrike" kern="1200" cap="none" spc="0" normalizeH="0" baseline="0" noProof="0">
                <a:ln>
                  <a:noFill/>
                </a:ln>
                <a:effectLst/>
                <a:uLnTx/>
                <a:uFillTx/>
                <a:latin typeface="Arial"/>
                <a:ea typeface="+mn-ea"/>
                <a:cs typeface="+mn-cs"/>
              </a:rPr>
              <a:t>Table maintenance generator is used to maintain data in custom tables for applications usage. SAP GUI is not allowed in cloud. our customers.  I would like to know how many such custom tables that uses SM30 for data maintenance and the applications they are used. This will help to decide whether to keep keep the data close to core or into BTP cloud and integrate into applications.</a:t>
            </a:r>
            <a:endParaRPr lang="en-US" sz="1400" b="1" kern="0">
              <a:latin typeface="Arial"/>
              <a:ea typeface="Arial Unicode MS"/>
              <a:cs typeface="Arial Unicode MS"/>
            </a:endParaRPr>
          </a:p>
          <a:p>
            <a:pPr lvl="0" defTabSz="1088231">
              <a:lnSpc>
                <a:spcPct val="200000"/>
              </a:lnSpc>
              <a:spcBef>
                <a:spcPts val="500"/>
              </a:spcBef>
              <a:buClr>
                <a:srgbClr val="F0AB00"/>
              </a:buClr>
            </a:pPr>
            <a:endParaRPr kumimoji="0" lang="en-US" sz="200" b="1" i="0" u="none" strike="noStrike" kern="1200" cap="none" spc="0" normalizeH="0" baseline="0" noProof="0">
              <a:ln>
                <a:noFill/>
              </a:ln>
              <a:solidFill>
                <a:srgbClr val="F0AB00"/>
              </a:solidFill>
              <a:effectLst/>
              <a:uLnTx/>
              <a:uFillTx/>
              <a:latin typeface="Arial"/>
              <a:ea typeface="+mn-ea"/>
              <a:cs typeface="+mn-cs"/>
            </a:endParaRPr>
          </a:p>
          <a:p>
            <a:pPr lvl="0" defTabSz="1088231">
              <a:lnSpc>
                <a:spcPct val="200000"/>
              </a:lnSpc>
              <a:spcBef>
                <a:spcPts val="500"/>
              </a:spcBef>
              <a:buClr>
                <a:srgbClr val="F0AB00"/>
              </a:buClr>
            </a:pPr>
            <a:r>
              <a:rPr kumimoji="0" lang="en-US" sz="1400" b="1" i="0" u="none" strike="noStrike" kern="1200" cap="none" spc="0" normalizeH="0" baseline="0" noProof="0" err="1">
                <a:ln>
                  <a:noFill/>
                </a:ln>
                <a:solidFill>
                  <a:srgbClr val="970A82"/>
                </a:solidFill>
                <a:effectLst/>
                <a:uLnTx/>
                <a:uFillTx/>
                <a:latin typeface="Arial"/>
                <a:ea typeface="+mn-ea"/>
                <a:cs typeface="+mn-cs"/>
              </a:rPr>
              <a:t>Storyflow</a:t>
            </a:r>
            <a:r>
              <a:rPr kumimoji="0" lang="en-US" sz="1400" b="1" i="0" u="none" strike="noStrike" kern="1200" cap="none" spc="0" normalizeH="0" baseline="0" noProof="0">
                <a:ln>
                  <a:noFill/>
                </a:ln>
                <a:solidFill>
                  <a:srgbClr val="970A82"/>
                </a:solidFill>
                <a:effectLst/>
                <a:uLnTx/>
                <a:uFillTx/>
                <a:latin typeface="Arial"/>
                <a:ea typeface="+mn-ea"/>
                <a:cs typeface="+mn-cs"/>
              </a:rPr>
              <a:t>: </a:t>
            </a:r>
            <a:r>
              <a:rPr kumimoji="0" lang="en-US" sz="1400" b="1" i="0" u="none" strike="noStrike" kern="1200" cap="none" spc="0" normalizeH="0" baseline="0" noProof="0">
                <a:ln>
                  <a:noFill/>
                </a:ln>
                <a:effectLst/>
                <a:uLnTx/>
                <a:uFillTx/>
                <a:latin typeface="Arial"/>
                <a:ea typeface="+mn-ea"/>
                <a:cs typeface="+mn-cs"/>
              </a:rPr>
              <a:t>	</a:t>
            </a:r>
            <a:r>
              <a:rPr kumimoji="0" lang="en-US" sz="1400" b="0" i="0" u="none" strike="noStrike" kern="1200" cap="none" spc="0" normalizeH="0" baseline="0" noProof="0">
                <a:ln>
                  <a:noFill/>
                </a:ln>
                <a:effectLst/>
                <a:uLnTx/>
                <a:uFillTx/>
                <a:latin typeface="Arial"/>
                <a:ea typeface="+mn-ea"/>
                <a:cs typeface="+mn-cs"/>
              </a:rPr>
              <a:t>See how </a:t>
            </a:r>
            <a:r>
              <a:rPr lang="en-US" sz="1400">
                <a:latin typeface="Arial"/>
              </a:rPr>
              <a:t>cluster helps </a:t>
            </a:r>
            <a:r>
              <a:rPr kumimoji="0" lang="en-US" sz="1400" b="0" i="0" u="none" strike="noStrike" kern="1200" cap="none" spc="0" normalizeH="0" baseline="0" noProof="0">
                <a:ln>
                  <a:noFill/>
                </a:ln>
                <a:effectLst/>
                <a:uLnTx/>
                <a:uFillTx/>
                <a:latin typeface="Arial"/>
                <a:ea typeface="+mn-ea"/>
                <a:cs typeface="+mn-cs"/>
              </a:rPr>
              <a:t>…</a:t>
            </a:r>
          </a:p>
          <a:p>
            <a:pPr marL="364315" marR="0" lvl="0" indent="0" algn="l" defTabSz="1088231" rtl="0" eaLnBrk="1" fontAlgn="auto" latinLnBrk="0" hangingPunct="1">
              <a:lnSpc>
                <a:spcPct val="150000"/>
              </a:lnSpc>
              <a:spcBef>
                <a:spcPts val="500"/>
              </a:spcBef>
              <a:spcAft>
                <a:spcPts val="0"/>
              </a:spcAft>
              <a:buClr>
                <a:srgbClr val="F0AB00"/>
              </a:buClr>
              <a:buSzPct val="80000"/>
              <a:buFontTx/>
              <a:buNone/>
              <a:tabLst/>
              <a:defRPr/>
            </a:pPr>
            <a:endParaRPr kumimoji="0" lang="en-US" sz="1400" b="1" i="0" u="none" strike="noStrike" kern="1200" cap="none" spc="0" normalizeH="0" baseline="0" noProof="0">
              <a:ln>
                <a:noFill/>
              </a:ln>
              <a:solidFill>
                <a:srgbClr val="F0AB00"/>
              </a:solidFill>
              <a:effectLst/>
              <a:uLnTx/>
              <a:uFillTx/>
              <a:latin typeface="Arial"/>
              <a:ea typeface="+mn-ea"/>
              <a:cs typeface="+mn-cs"/>
              <a:sym typeface="Wingdings" pitchFamily="2" charset="2"/>
            </a:endParaRPr>
          </a:p>
        </p:txBody>
      </p:sp>
      <p:sp>
        <p:nvSpPr>
          <p:cNvPr id="9" name="Titel 2">
            <a:extLst>
              <a:ext uri="{FF2B5EF4-FFF2-40B4-BE49-F238E27FC236}">
                <a16:creationId xmlns:a16="http://schemas.microsoft.com/office/drawing/2014/main" id="{BCF5E0D7-F4B8-EB4C-8FCA-7E3BA0E936BC}"/>
              </a:ext>
            </a:extLst>
          </p:cNvPr>
          <p:cNvSpPr txBox="1">
            <a:spLocks/>
          </p:cNvSpPr>
          <p:nvPr/>
        </p:nvSpPr>
        <p:spPr bwMode="black">
          <a:xfrm>
            <a:off x="505457" y="504762"/>
            <a:ext cx="9724146" cy="307777"/>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defTabSz="1088776" fontAlgn="base">
              <a:spcBef>
                <a:spcPct val="50000"/>
              </a:spcBef>
              <a:spcAft>
                <a:spcPct val="0"/>
              </a:spcAft>
              <a:buClr>
                <a:srgbClr val="F0AB00"/>
              </a:buClr>
              <a:buSzPct val="80000"/>
              <a:defRPr/>
            </a:pPr>
            <a:r>
              <a:rPr lang="en-US" sz="2000" kern="0">
                <a:solidFill>
                  <a:srgbClr val="970A82"/>
                </a:solidFill>
                <a:ea typeface="Arial Unicode MS"/>
                <a:cs typeface="Arial Unicode MS"/>
              </a:rPr>
              <a:t>Enterprise Architect</a:t>
            </a:r>
          </a:p>
        </p:txBody>
      </p:sp>
      <p:sp>
        <p:nvSpPr>
          <p:cNvPr id="5" name="Textplatzhalter 1">
            <a:extLst>
              <a:ext uri="{FF2B5EF4-FFF2-40B4-BE49-F238E27FC236}">
                <a16:creationId xmlns:a16="http://schemas.microsoft.com/office/drawing/2014/main" id="{4E093C46-6869-7849-A484-5893E13B6159}"/>
              </a:ext>
            </a:extLst>
          </p:cNvPr>
          <p:cNvSpPr txBox="1">
            <a:spLocks/>
          </p:cNvSpPr>
          <p:nvPr/>
        </p:nvSpPr>
        <p:spPr>
          <a:xfrm>
            <a:off x="1635397" y="3290169"/>
            <a:ext cx="6781490" cy="897475"/>
          </a:xfrm>
          <a:prstGeom prst="rect">
            <a:avLst/>
          </a:prstGeom>
          <a:noFill/>
        </p:spPr>
        <p:txBody>
          <a:bodyPr vert="horz" lIns="0" tIns="0" rIns="0" bIns="0" rtlCol="0" anchor="t">
            <a:normAutofit fontScale="92500" lnSpcReduction="20000"/>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indent="-171450">
              <a:spcBef>
                <a:spcPts val="300"/>
              </a:spcBef>
              <a:spcAft>
                <a:spcPct val="0"/>
              </a:spcAft>
              <a:buClr>
                <a:schemeClr val="tx1"/>
              </a:buClr>
              <a:buFont typeface="Wingdings" pitchFamily="2" charset="2"/>
              <a:buChar char="§"/>
            </a:pPr>
            <a:r>
              <a:rPr lang="en-US" sz="1200"/>
              <a:t>Count of custom tables with SM30 based maintenance by usage</a:t>
            </a:r>
          </a:p>
          <a:p>
            <a:pPr indent="-171450">
              <a:spcBef>
                <a:spcPts val="300"/>
              </a:spcBef>
              <a:spcAft>
                <a:spcPct val="0"/>
              </a:spcAft>
              <a:buClr>
                <a:schemeClr val="tx1"/>
              </a:buClr>
              <a:buFont typeface="Wingdings" pitchFamily="2" charset="2"/>
              <a:buChar char="§"/>
            </a:pPr>
            <a:r>
              <a:rPr lang="en-US" sz="1200"/>
              <a:t>Usage in different applications</a:t>
            </a:r>
          </a:p>
          <a:p>
            <a:pPr indent="-171450">
              <a:spcBef>
                <a:spcPts val="300"/>
              </a:spcBef>
              <a:spcAft>
                <a:spcPct val="0"/>
              </a:spcAft>
              <a:buClr>
                <a:schemeClr val="tx1"/>
              </a:buClr>
              <a:buFont typeface="Wingdings" pitchFamily="2" charset="2"/>
              <a:buChar char="§"/>
            </a:pPr>
            <a:r>
              <a:rPr lang="en-US" sz="1200"/>
              <a:t>How many applications each table is used in</a:t>
            </a:r>
          </a:p>
          <a:p>
            <a:pPr indent="-171450">
              <a:spcBef>
                <a:spcPts val="300"/>
              </a:spcBef>
              <a:spcAft>
                <a:spcPct val="0"/>
              </a:spcAft>
              <a:buClr>
                <a:schemeClr val="tx1"/>
              </a:buClr>
              <a:buFont typeface="Wingdings" pitchFamily="2" charset="2"/>
              <a:buChar char="§"/>
            </a:pPr>
            <a:r>
              <a:rPr lang="en-US" sz="1200"/>
              <a:t>Is there a mass data upload  </a:t>
            </a:r>
          </a:p>
          <a:p>
            <a:pPr indent="-171450">
              <a:spcBef>
                <a:spcPts val="300"/>
              </a:spcBef>
              <a:spcAft>
                <a:spcPct val="0"/>
              </a:spcAft>
              <a:buClr>
                <a:schemeClr val="tx1"/>
              </a:buClr>
              <a:buFont typeface="Wingdings" pitchFamily="2" charset="2"/>
              <a:buChar char="§"/>
            </a:pPr>
            <a:r>
              <a:rPr lang="en-US" sz="1200"/>
              <a:t>Any ALV reports generated from these tables</a:t>
            </a:r>
          </a:p>
          <a:p>
            <a:pPr lvl="1" indent="0">
              <a:spcBef>
                <a:spcPct val="50000"/>
              </a:spcBef>
              <a:spcAft>
                <a:spcPct val="0"/>
              </a:spcAft>
              <a:buClr>
                <a:schemeClr val="tx1"/>
              </a:buClr>
              <a:buNone/>
            </a:pPr>
            <a:endParaRPr lang="en-US" sz="1300"/>
          </a:p>
          <a:p>
            <a:pPr>
              <a:spcBef>
                <a:spcPct val="50000"/>
              </a:spcBef>
              <a:spcAft>
                <a:spcPct val="0"/>
              </a:spcAft>
              <a:buClr>
                <a:schemeClr val="tx1"/>
              </a:buClr>
            </a:pPr>
            <a:endParaRPr lang="en-US" sz="1500"/>
          </a:p>
          <a:p>
            <a:pPr>
              <a:spcBef>
                <a:spcPct val="50000"/>
              </a:spcBef>
              <a:spcAft>
                <a:spcPct val="0"/>
              </a:spcAft>
            </a:pPr>
            <a:endParaRPr lang="en-US" sz="1400">
              <a:solidFill>
                <a:schemeClr val="bg1"/>
              </a:solidFill>
              <a:cs typeface="Arial"/>
            </a:endParaRPr>
          </a:p>
          <a:p>
            <a:pPr>
              <a:spcBef>
                <a:spcPct val="50000"/>
              </a:spcBef>
              <a:spcAft>
                <a:spcPct val="0"/>
              </a:spcAft>
            </a:pPr>
            <a:endParaRPr lang="en-US" sz="1400">
              <a:solidFill>
                <a:srgbClr val="F0AB00"/>
              </a:solidFill>
            </a:endParaRPr>
          </a:p>
          <a:p>
            <a:pPr>
              <a:spcBef>
                <a:spcPct val="50000"/>
              </a:spcBef>
              <a:spcAft>
                <a:spcPct val="0"/>
              </a:spcAft>
            </a:pPr>
            <a:endParaRPr lang="en-US" sz="1400">
              <a:solidFill>
                <a:srgbClr val="FFFFFF"/>
              </a:solidFill>
            </a:endParaRPr>
          </a:p>
          <a:p>
            <a:pPr>
              <a:spcBef>
                <a:spcPct val="50000"/>
              </a:spcBef>
              <a:spcAft>
                <a:spcPct val="0"/>
              </a:spcAft>
            </a:pPr>
            <a:endParaRPr lang="en-US" sz="1400">
              <a:solidFill>
                <a:schemeClr val="bg1"/>
              </a:solidFill>
              <a:cs typeface="Arial"/>
            </a:endParaRPr>
          </a:p>
          <a:p>
            <a:pPr marL="285664" marR="0" lvl="0" indent="-285664" algn="l" defTabSz="1088231" rtl="0" eaLnBrk="1" fontAlgn="auto" latinLnBrk="0" hangingPunct="1">
              <a:lnSpc>
                <a:spcPct val="120000"/>
              </a:lnSpc>
              <a:spcBef>
                <a:spcPts val="500"/>
              </a:spcBef>
              <a:spcAft>
                <a:spcPts val="0"/>
              </a:spcAft>
              <a:buClr>
                <a:srgbClr val="F0AB00"/>
              </a:buClr>
              <a:buSzPct val="80000"/>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7" name="Gruppieren 16">
            <a:extLst>
              <a:ext uri="{FF2B5EF4-FFF2-40B4-BE49-F238E27FC236}">
                <a16:creationId xmlns:a16="http://schemas.microsoft.com/office/drawing/2014/main" id="{F96FC9B3-8F25-5C47-8097-F4CCB44E58EF}"/>
              </a:ext>
            </a:extLst>
          </p:cNvPr>
          <p:cNvGrpSpPr/>
          <p:nvPr/>
        </p:nvGrpSpPr>
        <p:grpSpPr>
          <a:xfrm>
            <a:off x="505022" y="4529110"/>
            <a:ext cx="671762" cy="666991"/>
            <a:chOff x="10802755" y="5604186"/>
            <a:chExt cx="533509" cy="667165"/>
          </a:xfrm>
          <a:solidFill>
            <a:schemeClr val="tx2">
              <a:lumMod val="20000"/>
              <a:lumOff val="80000"/>
            </a:schemeClr>
          </a:solidFill>
        </p:grpSpPr>
        <p:pic>
          <p:nvPicPr>
            <p:cNvPr id="8" name="Picture 6" descr="A picture containing blur&#10;&#10;Description automatically generated">
              <a:extLst>
                <a:ext uri="{FF2B5EF4-FFF2-40B4-BE49-F238E27FC236}">
                  <a16:creationId xmlns:a16="http://schemas.microsoft.com/office/drawing/2014/main" id="{6316839E-12D5-C141-A206-7138926D8E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2755" y="5604186"/>
              <a:ext cx="533509" cy="667165"/>
            </a:xfrm>
            <a:prstGeom prst="roundRect">
              <a:avLst/>
            </a:prstGeom>
            <a:grpFill/>
            <a:ln w="28575">
              <a:noFill/>
            </a:ln>
            <a:effectLst>
              <a:outerShdw blurRad="50800" dist="38100" dir="2700000" algn="tl" rotWithShape="0">
                <a:prstClr val="black">
                  <a:alpha val="40000"/>
                </a:prstClr>
              </a:outerShdw>
            </a:effectLst>
          </p:spPr>
        </p:pic>
        <p:sp>
          <p:nvSpPr>
            <p:cNvPr id="10" name="Textfeld 18">
              <a:extLst>
                <a:ext uri="{FF2B5EF4-FFF2-40B4-BE49-F238E27FC236}">
                  <a16:creationId xmlns:a16="http://schemas.microsoft.com/office/drawing/2014/main" id="{3FAD9F6A-1B3A-2E4F-8FA8-484F39B39B5B}"/>
                </a:ext>
              </a:extLst>
            </p:cNvPr>
            <p:cNvSpPr txBox="1"/>
            <p:nvPr/>
          </p:nvSpPr>
          <p:spPr>
            <a:xfrm>
              <a:off x="10877387" y="6118244"/>
              <a:ext cx="399852" cy="130805"/>
            </a:xfrm>
            <a:prstGeom prst="rect">
              <a:avLst/>
            </a:prstGeom>
            <a:grp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85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Improve</a:t>
              </a:r>
            </a:p>
          </p:txBody>
        </p:sp>
      </p:grpSp>
      <p:grpSp>
        <p:nvGrpSpPr>
          <p:cNvPr id="14" name="Gruppieren 8">
            <a:extLst>
              <a:ext uri="{FF2B5EF4-FFF2-40B4-BE49-F238E27FC236}">
                <a16:creationId xmlns:a16="http://schemas.microsoft.com/office/drawing/2014/main" id="{1A136D28-78A1-5540-B5A3-F12CF70EA604}"/>
              </a:ext>
            </a:extLst>
          </p:cNvPr>
          <p:cNvGrpSpPr/>
          <p:nvPr/>
        </p:nvGrpSpPr>
        <p:grpSpPr>
          <a:xfrm>
            <a:off x="548438" y="3240229"/>
            <a:ext cx="665827" cy="666991"/>
            <a:chOff x="10887849" y="5538606"/>
            <a:chExt cx="1200743" cy="1200742"/>
          </a:xfrm>
          <a:effectLst>
            <a:outerShdw blurRad="50800" dist="38100" dir="2700000" algn="tl" rotWithShape="0">
              <a:prstClr val="black">
                <a:alpha val="40000"/>
              </a:prstClr>
            </a:outerShdw>
          </a:effectLst>
        </p:grpSpPr>
        <p:pic>
          <p:nvPicPr>
            <p:cNvPr id="15" name="Picture 11" descr="Icon&#10;&#10;Description automatically generated">
              <a:extLst>
                <a:ext uri="{FF2B5EF4-FFF2-40B4-BE49-F238E27FC236}">
                  <a16:creationId xmlns:a16="http://schemas.microsoft.com/office/drawing/2014/main" id="{549D0C55-18E1-3C46-807C-45E96B6834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87849" y="5538606"/>
              <a:ext cx="1200743" cy="1200742"/>
            </a:xfrm>
            <a:prstGeom prst="roundRect">
              <a:avLst/>
            </a:prstGeom>
            <a:solidFill>
              <a:schemeClr val="tx2">
                <a:lumMod val="20000"/>
                <a:lumOff val="80000"/>
              </a:schemeClr>
            </a:solidFill>
            <a:ln w="28575">
              <a:noFill/>
            </a:ln>
            <a:effectLst/>
          </p:spPr>
        </p:pic>
        <p:sp>
          <p:nvSpPr>
            <p:cNvPr id="16" name="Textfeld 1">
              <a:extLst>
                <a:ext uri="{FF2B5EF4-FFF2-40B4-BE49-F238E27FC236}">
                  <a16:creationId xmlns:a16="http://schemas.microsoft.com/office/drawing/2014/main" id="{39299394-6616-0449-8828-B8710593AA96}"/>
                </a:ext>
              </a:extLst>
            </p:cNvPr>
            <p:cNvSpPr txBox="1"/>
            <p:nvPr/>
          </p:nvSpPr>
          <p:spPr>
            <a:xfrm>
              <a:off x="11088170" y="6492476"/>
              <a:ext cx="800099" cy="235419"/>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85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Analyze</a:t>
              </a:r>
            </a:p>
          </p:txBody>
        </p:sp>
      </p:grpSp>
      <p:pic>
        <p:nvPicPr>
          <p:cNvPr id="20" name="Picture 50">
            <a:extLst>
              <a:ext uri="{FF2B5EF4-FFF2-40B4-BE49-F238E27FC236}">
                <a16:creationId xmlns:a16="http://schemas.microsoft.com/office/drawing/2014/main" id="{A9DE5B29-16F4-B043-A9FE-8634C5B4F7A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29603" y="93022"/>
            <a:ext cx="1794234" cy="1792996"/>
          </a:xfrm>
          <a:prstGeom prst="ellipse">
            <a:avLst/>
          </a:prstGeom>
          <a:noFill/>
          <a:ln w="57150" cap="rnd">
            <a:solidFill>
              <a:srgbClr val="970A82"/>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12" name="Chart 11">
            <a:extLst>
              <a:ext uri="{FF2B5EF4-FFF2-40B4-BE49-F238E27FC236}">
                <a16:creationId xmlns:a16="http://schemas.microsoft.com/office/drawing/2014/main" id="{7F2B6D42-702E-8F50-DAD3-3B7DE12FD1D6}"/>
              </a:ext>
            </a:extLst>
          </p:cNvPr>
          <p:cNvGraphicFramePr>
            <a:graphicFrameLocks/>
          </p:cNvGraphicFramePr>
          <p:nvPr>
            <p:extLst>
              <p:ext uri="{D42A27DB-BD31-4B8C-83A1-F6EECF244321}">
                <p14:modId xmlns:p14="http://schemas.microsoft.com/office/powerpoint/2010/main" val="1009190790"/>
              </p:ext>
            </p:extLst>
          </p:nvPr>
        </p:nvGraphicFramePr>
        <p:xfrm>
          <a:off x="9024060" y="2677226"/>
          <a:ext cx="2511597" cy="179299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platzhalter 1">
            <a:extLst>
              <a:ext uri="{FF2B5EF4-FFF2-40B4-BE49-F238E27FC236}">
                <a16:creationId xmlns:a16="http://schemas.microsoft.com/office/drawing/2014/main" id="{8D1B683F-FAC1-E0FA-EEED-649C380E8474}"/>
              </a:ext>
            </a:extLst>
          </p:cNvPr>
          <p:cNvSpPr txBox="1">
            <a:spLocks/>
          </p:cNvSpPr>
          <p:nvPr/>
        </p:nvSpPr>
        <p:spPr>
          <a:xfrm>
            <a:off x="1635397" y="4530572"/>
            <a:ext cx="6377734" cy="1605641"/>
          </a:xfrm>
          <a:prstGeom prst="rect">
            <a:avLst/>
          </a:prstGeom>
          <a:noFill/>
        </p:spPr>
        <p:txBody>
          <a:bodyPr vert="horz" lIns="0" tIns="0" rIns="0" bIns="0" rtlCol="0" anchor="t">
            <a:normAutofit fontScale="92500" lnSpcReduction="20000"/>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ct val="50000"/>
              </a:spcBef>
              <a:spcAft>
                <a:spcPct val="0"/>
              </a:spcAft>
              <a:buClr>
                <a:schemeClr val="tx1"/>
              </a:buClr>
            </a:pPr>
            <a:r>
              <a:rPr lang="en-US" sz="1400"/>
              <a:t>Transformation/Modernization options</a:t>
            </a:r>
          </a:p>
          <a:p>
            <a:pPr marL="171450" indent="-171450">
              <a:spcBef>
                <a:spcPct val="50000"/>
              </a:spcBef>
              <a:spcAft>
                <a:spcPct val="0"/>
              </a:spcAft>
              <a:buClr>
                <a:schemeClr val="tx1"/>
              </a:buClr>
              <a:buFont typeface="Wingdings" pitchFamily="2" charset="2"/>
              <a:buChar char="§"/>
            </a:pPr>
            <a:r>
              <a:rPr lang="en-US" sz="1200"/>
              <a:t>What options are possible with existing business process</a:t>
            </a:r>
            <a:endParaRPr lang="en-US" sz="1200">
              <a:cs typeface="Arial"/>
            </a:endParaRPr>
          </a:p>
          <a:p>
            <a:pPr marL="171450" indent="-171450">
              <a:spcBef>
                <a:spcPct val="50000"/>
              </a:spcBef>
              <a:spcAft>
                <a:spcPct val="0"/>
              </a:spcAft>
              <a:buClr>
                <a:srgbClr val="000000"/>
              </a:buClr>
              <a:buChar char="§"/>
            </a:pPr>
            <a:r>
              <a:rPr lang="en-US" sz="1200">
                <a:cs typeface="Arial"/>
              </a:rPr>
              <a:t>Any KB articles, Blogs and How to Guides to help customers to easily follow</a:t>
            </a:r>
            <a:endParaRPr lang="en-US" sz="1200"/>
          </a:p>
          <a:p>
            <a:pPr marL="0" lvl="1" indent="0">
              <a:buNone/>
            </a:pPr>
            <a:r>
              <a:rPr lang="en-US" sz="1200"/>
              <a:t>Automation:</a:t>
            </a:r>
          </a:p>
          <a:p>
            <a:pPr marL="179705" lvl="1" indent="-179705"/>
            <a:r>
              <a:rPr lang="en-US" sz="1000"/>
              <a:t>Business configuration tables are developed with special mechanism to transport data to all clients</a:t>
            </a:r>
            <a:endParaRPr lang="en-US" sz="1000">
              <a:cs typeface="Arial"/>
            </a:endParaRPr>
          </a:p>
          <a:p>
            <a:pPr lvl="2" indent="-179070">
              <a:spcBef>
                <a:spcPts val="0"/>
              </a:spcBef>
            </a:pPr>
            <a:r>
              <a:rPr lang="en-US" sz="1000">
                <a:hlinkClick r:id="rId7"/>
              </a:rPr>
              <a:t>Business Configuration for SAP Cloud Platform ABAP Environment | SAP Blogs</a:t>
            </a:r>
            <a:endParaRPr lang="en-US" sz="1000">
              <a:cs typeface="Arial"/>
            </a:endParaRPr>
          </a:p>
          <a:p>
            <a:pPr marL="179705" lvl="1" indent="-179705"/>
            <a:r>
              <a:rPr lang="en-US" sz="1000" b="1"/>
              <a:t>Use ADT based wizard to generate SAP Fiori table maintenance dialogs</a:t>
            </a:r>
            <a:endParaRPr lang="en-US" sz="1000" b="1">
              <a:cs typeface="Arial"/>
            </a:endParaRPr>
          </a:p>
          <a:p>
            <a:pPr marL="179705" lvl="1" indent="-179705"/>
            <a:r>
              <a:rPr lang="en-US" sz="1000" b="1"/>
              <a:t>For new custom tables that require close integration with SAP core data, use Custom Business Objects using In-App extensibility </a:t>
            </a:r>
            <a:endParaRPr lang="en-US" sz="1000" b="1">
              <a:cs typeface="Arial"/>
            </a:endParaRPr>
          </a:p>
          <a:p>
            <a:pPr>
              <a:spcBef>
                <a:spcPct val="50000"/>
              </a:spcBef>
              <a:spcAft>
                <a:spcPct val="0"/>
              </a:spcAft>
              <a:buClr>
                <a:schemeClr val="tx1"/>
              </a:buClr>
            </a:pPr>
            <a:endParaRPr lang="en-US" sz="1500"/>
          </a:p>
          <a:p>
            <a:pPr>
              <a:spcBef>
                <a:spcPct val="50000"/>
              </a:spcBef>
              <a:spcAft>
                <a:spcPct val="0"/>
              </a:spcAft>
            </a:pPr>
            <a:endParaRPr lang="en-US" sz="1400">
              <a:solidFill>
                <a:schemeClr val="bg1"/>
              </a:solidFill>
              <a:cs typeface="Arial"/>
            </a:endParaRPr>
          </a:p>
          <a:p>
            <a:pPr>
              <a:spcBef>
                <a:spcPct val="50000"/>
              </a:spcBef>
              <a:spcAft>
                <a:spcPct val="0"/>
              </a:spcAft>
            </a:pPr>
            <a:endParaRPr lang="en-US" sz="1400">
              <a:solidFill>
                <a:srgbClr val="F0AB00"/>
              </a:solidFill>
            </a:endParaRPr>
          </a:p>
          <a:p>
            <a:pPr>
              <a:spcBef>
                <a:spcPct val="50000"/>
              </a:spcBef>
              <a:spcAft>
                <a:spcPct val="0"/>
              </a:spcAft>
            </a:pPr>
            <a:endParaRPr lang="en-US" sz="1400">
              <a:solidFill>
                <a:srgbClr val="FFFFFF"/>
              </a:solidFill>
            </a:endParaRPr>
          </a:p>
          <a:p>
            <a:pPr>
              <a:spcBef>
                <a:spcPct val="50000"/>
              </a:spcBef>
              <a:spcAft>
                <a:spcPct val="0"/>
              </a:spcAft>
            </a:pPr>
            <a:endParaRPr lang="en-US" sz="1400">
              <a:solidFill>
                <a:schemeClr val="bg1"/>
              </a:solidFill>
              <a:cs typeface="Arial"/>
            </a:endParaRPr>
          </a:p>
          <a:p>
            <a:pPr marL="285115" marR="0" lvl="0" indent="-285115" algn="l" defTabSz="1088231" rtl="0" eaLnBrk="1" fontAlgn="auto" latinLnBrk="0" hangingPunct="1">
              <a:lnSpc>
                <a:spcPct val="120000"/>
              </a:lnSpc>
              <a:spcBef>
                <a:spcPts val="500"/>
              </a:spcBef>
              <a:spcAft>
                <a:spcPts val="0"/>
              </a:spcAft>
              <a:buClr>
                <a:srgbClr val="F0AB00"/>
              </a:buClr>
              <a:buSzPct val="80000"/>
              <a:buFont typeface="Arial" panose="020B0604020202020204" pitchFamily="34" charset="0"/>
              <a:buChar char="•"/>
              <a:tabLst/>
              <a:defRPr/>
            </a:pPr>
            <a:endParaRPr lang="en-US" sz="1600" b="0" i="0" u="none" strike="noStrike" kern="1200" cap="none" spc="0" normalizeH="0" baseline="0" noProof="0">
              <a:ln>
                <a:noFill/>
              </a:ln>
              <a:solidFill>
                <a:srgbClr val="FFFFFF"/>
              </a:solidFill>
              <a:effectLst/>
              <a:uLnTx/>
              <a:uFillTx/>
              <a:latin typeface="Arial"/>
              <a:cs typeface="Arial"/>
            </a:endParaRPr>
          </a:p>
        </p:txBody>
      </p:sp>
      <p:graphicFrame>
        <p:nvGraphicFramePr>
          <p:cNvPr id="17" name="Chart 16">
            <a:extLst>
              <a:ext uri="{FF2B5EF4-FFF2-40B4-BE49-F238E27FC236}">
                <a16:creationId xmlns:a16="http://schemas.microsoft.com/office/drawing/2014/main" id="{797FEBD0-14BA-5C85-9ABB-42A0B279DD49}"/>
              </a:ext>
            </a:extLst>
          </p:cNvPr>
          <p:cNvGraphicFramePr>
            <a:graphicFrameLocks/>
          </p:cNvGraphicFramePr>
          <p:nvPr>
            <p:extLst>
              <p:ext uri="{D42A27DB-BD31-4B8C-83A1-F6EECF244321}">
                <p14:modId xmlns:p14="http://schemas.microsoft.com/office/powerpoint/2010/main" val="777251374"/>
              </p:ext>
            </p:extLst>
          </p:nvPr>
        </p:nvGraphicFramePr>
        <p:xfrm>
          <a:off x="8087452" y="4359917"/>
          <a:ext cx="3602266" cy="2299771"/>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679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a:solidFill>
                  <a:schemeClr val="accent1"/>
                </a:solidFill>
              </a:rPr>
              <a:t>BAPI</a:t>
            </a:r>
            <a:endParaRPr lang="en-US"/>
          </a:p>
        </p:txBody>
      </p:sp>
      <p:pic>
        <p:nvPicPr>
          <p:cNvPr id="7" name="Divider Image Placeholder">
            <a:extLst>
              <a:ext uri="{FF2B5EF4-FFF2-40B4-BE49-F238E27FC236}">
                <a16:creationId xmlns:a16="http://schemas.microsoft.com/office/drawing/2014/main" id="{3FEADB84-4FA8-4F63-8117-D5AD2F9BF195}"/>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169369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bwMode="gray">
          <a:xfrm>
            <a:off x="5025278" y="5298707"/>
            <a:ext cx="4776171" cy="1188000"/>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endParaRPr lang="en-US" sz="1400"/>
          </a:p>
        </p:txBody>
      </p:sp>
      <p:sp>
        <p:nvSpPr>
          <p:cNvPr id="7" name="Text Placeholder 6">
            <a:extLst>
              <a:ext uri="{FF2B5EF4-FFF2-40B4-BE49-F238E27FC236}">
                <a16:creationId xmlns:a16="http://schemas.microsoft.com/office/drawing/2014/main" id="{65FFB35E-1004-21C9-06B7-5555775641CA}"/>
              </a:ext>
            </a:extLst>
          </p:cNvPr>
          <p:cNvSpPr>
            <a:spLocks noGrp="1"/>
          </p:cNvSpPr>
          <p:nvPr>
            <p:ph type="body" sz="quarter" idx="11"/>
          </p:nvPr>
        </p:nvSpPr>
        <p:spPr>
          <a:xfrm>
            <a:off x="6362477" y="0"/>
            <a:ext cx="5832698" cy="6857999"/>
          </a:xfrm>
          <a:solidFill>
            <a:schemeClr val="tx1">
              <a:lumMod val="65000"/>
              <a:lumOff val="35000"/>
            </a:schemeClr>
          </a:solidFill>
        </p:spPr>
        <p:txBody>
          <a:bodyPr/>
          <a:lstStyle/>
          <a:p>
            <a:r>
              <a:rPr lang="en-US" b="1"/>
              <a:t> </a:t>
            </a:r>
            <a:r>
              <a:rPr lang="en-US" b="1">
                <a:solidFill>
                  <a:srgbClr val="FFC000"/>
                </a:solidFill>
              </a:rPr>
              <a:t>Transformation options</a:t>
            </a:r>
            <a:endParaRPr lang="en-US"/>
          </a:p>
        </p:txBody>
      </p:sp>
      <p:sp>
        <p:nvSpPr>
          <p:cNvPr id="2" name="Title 1"/>
          <p:cNvSpPr>
            <a:spLocks noGrp="1"/>
          </p:cNvSpPr>
          <p:nvPr>
            <p:ph type="title"/>
          </p:nvPr>
        </p:nvSpPr>
        <p:spPr>
          <a:xfrm>
            <a:off x="397872" y="504000"/>
            <a:ext cx="11186476" cy="369332"/>
          </a:xfrm>
        </p:spPr>
        <p:txBody>
          <a:bodyPr/>
          <a:lstStyle/>
          <a:p>
            <a:r>
              <a:rPr lang="en-US"/>
              <a:t>Modernize custom application with BAPI  </a:t>
            </a:r>
          </a:p>
        </p:txBody>
      </p:sp>
      <p:sp>
        <p:nvSpPr>
          <p:cNvPr id="32" name="Text Placeholder 5">
            <a:extLst>
              <a:ext uri="{FF2B5EF4-FFF2-40B4-BE49-F238E27FC236}">
                <a16:creationId xmlns:a16="http://schemas.microsoft.com/office/drawing/2014/main" id="{F2B6C373-C876-7F82-F47A-96D2F44B79A6}"/>
              </a:ext>
            </a:extLst>
          </p:cNvPr>
          <p:cNvSpPr txBox="1">
            <a:spLocks/>
          </p:cNvSpPr>
          <p:nvPr/>
        </p:nvSpPr>
        <p:spPr bwMode="gray">
          <a:xfrm>
            <a:off x="330593" y="1251486"/>
            <a:ext cx="5061460" cy="2250666"/>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t>BAPI in custom applications</a:t>
            </a:r>
            <a:endParaRPr lang="en-US" sz="1600" b="1">
              <a:latin typeface="+mn-lt"/>
            </a:endParaRPr>
          </a:p>
          <a:p>
            <a:pPr marL="179705" lvl="1" indent="-179705" defTabSz="1088558">
              <a:spcBef>
                <a:spcPts val="600"/>
              </a:spcBef>
              <a:buClr>
                <a:schemeClr val="accent1"/>
              </a:buClr>
              <a:buFont typeface="Wingdings" pitchFamily="2" charset="2"/>
              <a:buChar char="§"/>
              <a:defRPr/>
            </a:pPr>
            <a:r>
              <a:rPr lang="en-US" sz="1400"/>
              <a:t>External SAP or non-SAP applications</a:t>
            </a:r>
            <a:endParaRPr lang="en-US" sz="1400">
              <a:cs typeface="Arial"/>
            </a:endParaRPr>
          </a:p>
          <a:p>
            <a:pPr marL="179705" lvl="1" indent="-179705" defTabSz="1088558">
              <a:spcBef>
                <a:spcPts val="600"/>
              </a:spcBef>
              <a:buClr>
                <a:schemeClr val="accent1"/>
              </a:buClr>
              <a:buFont typeface="Wingdings" pitchFamily="2" charset="2"/>
              <a:buChar char="§"/>
              <a:defRPr/>
            </a:pPr>
            <a:r>
              <a:rPr lang="en-US" sz="1400"/>
              <a:t>Custom application processes data before calling BAPI</a:t>
            </a:r>
            <a:endParaRPr lang="en-US" sz="1400">
              <a:cs typeface="Arial"/>
            </a:endParaRPr>
          </a:p>
          <a:p>
            <a:pPr marL="179705" lvl="1" indent="-179705" defTabSz="1088558">
              <a:spcBef>
                <a:spcPts val="600"/>
              </a:spcBef>
              <a:buClr>
                <a:schemeClr val="accent1"/>
              </a:buClr>
              <a:buFont typeface="Wingdings" pitchFamily="2" charset="2"/>
              <a:buChar char="§"/>
              <a:defRPr/>
            </a:pPr>
            <a:r>
              <a:rPr lang="en-US" sz="1400"/>
              <a:t>Applications read business data for reporting</a:t>
            </a:r>
            <a:endParaRPr lang="en-US" sz="1400">
              <a:cs typeface="Arial"/>
            </a:endParaRPr>
          </a:p>
          <a:p>
            <a:pPr marL="179705" lvl="1" indent="-179705" defTabSz="1088558">
              <a:spcBef>
                <a:spcPts val="600"/>
              </a:spcBef>
              <a:buClr>
                <a:schemeClr val="accent1"/>
              </a:buClr>
              <a:buFont typeface="Wingdings" pitchFamily="2" charset="2"/>
              <a:buChar char="§"/>
              <a:defRPr/>
            </a:pPr>
            <a:r>
              <a:rPr lang="en-US" sz="1400"/>
              <a:t>Maintain Business transactions in SAP</a:t>
            </a:r>
            <a:endParaRPr lang="en-US" sz="1400">
              <a:cs typeface="Arial"/>
            </a:endParaRPr>
          </a:p>
          <a:p>
            <a:pPr marL="723900" lvl="2" indent="-179705" defTabSz="1088558">
              <a:spcBef>
                <a:spcPts val="600"/>
              </a:spcBef>
              <a:buClr>
                <a:schemeClr val="accent1"/>
              </a:buClr>
              <a:buFont typeface="Wingdings" pitchFamily="2" charset="2"/>
              <a:buChar char="§"/>
              <a:defRPr/>
            </a:pPr>
            <a:r>
              <a:rPr lang="en-US" sz="1000"/>
              <a:t>Mass data upload</a:t>
            </a:r>
            <a:endParaRPr lang="en-US" sz="1000">
              <a:cs typeface="Arial"/>
            </a:endParaRPr>
          </a:p>
          <a:p>
            <a:pPr marL="723900" lvl="2" indent="-179705" defTabSz="1088558">
              <a:spcBef>
                <a:spcPts val="600"/>
              </a:spcBef>
              <a:buClr>
                <a:schemeClr val="accent1"/>
              </a:buClr>
              <a:buFont typeface="Wingdings" pitchFamily="2" charset="2"/>
              <a:buChar char="§"/>
              <a:defRPr/>
            </a:pPr>
            <a:r>
              <a:rPr lang="en-US" sz="1000"/>
              <a:t>Single transaction maintenance</a:t>
            </a:r>
            <a:endParaRPr lang="en-US" sz="1000">
              <a:cs typeface="Arial"/>
            </a:endParaRPr>
          </a:p>
        </p:txBody>
      </p:sp>
      <p:sp>
        <p:nvSpPr>
          <p:cNvPr id="36" name="Text Placeholder 5">
            <a:extLst>
              <a:ext uri="{FF2B5EF4-FFF2-40B4-BE49-F238E27FC236}">
                <a16:creationId xmlns:a16="http://schemas.microsoft.com/office/drawing/2014/main" id="{3A44BBA4-FBC3-7B7E-4F07-64B4C48100C3}"/>
              </a:ext>
            </a:extLst>
          </p:cNvPr>
          <p:cNvSpPr txBox="1">
            <a:spLocks/>
          </p:cNvSpPr>
          <p:nvPr/>
        </p:nvSpPr>
        <p:spPr bwMode="gray">
          <a:xfrm>
            <a:off x="6362477" y="503614"/>
            <a:ext cx="5061460" cy="1326234"/>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solidFill>
                  <a:srgbClr val="FFC000"/>
                </a:solidFill>
              </a:rPr>
              <a:t>Extensibility options</a:t>
            </a:r>
            <a:endParaRPr lang="en-US" sz="1600" b="1">
              <a:solidFill>
                <a:srgbClr val="FFC000"/>
              </a:solidFill>
              <a:latin typeface="+mn-lt"/>
            </a:endParaRPr>
          </a:p>
          <a:p>
            <a:pPr marL="179705" lvl="1" indent="-179705" defTabSz="1088558">
              <a:spcBef>
                <a:spcPts val="600"/>
              </a:spcBef>
              <a:buClr>
                <a:schemeClr val="accent1"/>
              </a:buClr>
              <a:buFont typeface="Wingdings" pitchFamily="2" charset="2"/>
              <a:buChar char="§"/>
              <a:defRPr/>
            </a:pPr>
            <a:r>
              <a:rPr lang="en-US" sz="1400">
                <a:solidFill>
                  <a:schemeClr val="bg1"/>
                </a:solidFill>
              </a:rPr>
              <a:t>Side by side extension:  </a:t>
            </a:r>
            <a:endParaRPr lang="en-US" sz="1400">
              <a:solidFill>
                <a:schemeClr val="bg1"/>
              </a:solidFill>
              <a:cs typeface="Arial"/>
            </a:endParaRPr>
          </a:p>
          <a:p>
            <a:pPr marL="723900" lvl="2" indent="-179705" defTabSz="1088558">
              <a:spcBef>
                <a:spcPts val="600"/>
              </a:spcBef>
              <a:buClr>
                <a:schemeClr val="accent1"/>
              </a:buClr>
              <a:buFont typeface="Wingdings" pitchFamily="2" charset="2"/>
              <a:buChar char="§"/>
              <a:defRPr/>
            </a:pPr>
            <a:r>
              <a:rPr lang="en-US" sz="1000">
                <a:solidFill>
                  <a:schemeClr val="bg1"/>
                </a:solidFill>
              </a:rPr>
              <a:t>Cloud applications can leverage S/4HANA Cloud SDK to call relevant APIs from Business API hub to manage or query business transactions</a:t>
            </a:r>
            <a:endParaRPr lang="en-US" sz="1000">
              <a:solidFill>
                <a:schemeClr val="bg1"/>
              </a:solidFill>
              <a:cs typeface="Arial"/>
            </a:endParaRPr>
          </a:p>
          <a:p>
            <a:pPr marL="723900" lvl="2" indent="-179705" defTabSz="1088558">
              <a:spcBef>
                <a:spcPts val="600"/>
              </a:spcBef>
              <a:buClr>
                <a:schemeClr val="accent1"/>
              </a:buClr>
              <a:buFont typeface="Wingdings" pitchFamily="2" charset="2"/>
              <a:buChar char="§"/>
              <a:defRPr/>
            </a:pPr>
            <a:r>
              <a:rPr lang="en-US" sz="1000">
                <a:solidFill>
                  <a:schemeClr val="bg1"/>
                </a:solidFill>
              </a:rPr>
              <a:t>Steampunk in BTP: Direct RFC call with S/4HANA on-Premise</a:t>
            </a:r>
          </a:p>
          <a:p>
            <a:pPr marL="179512" lvl="1" indent="-179705" defTabSz="1088558">
              <a:spcBef>
                <a:spcPts val="600"/>
              </a:spcBef>
              <a:buClr>
                <a:schemeClr val="accent1"/>
              </a:buClr>
              <a:buFont typeface="Wingdings" pitchFamily="2" charset="2"/>
              <a:buChar char="§"/>
              <a:defRPr/>
            </a:pPr>
            <a:r>
              <a:rPr lang="en-US" sz="1400">
                <a:solidFill>
                  <a:schemeClr val="bg1"/>
                </a:solidFill>
                <a:cs typeface="Arial"/>
              </a:rPr>
              <a:t>Side by side extension: </a:t>
            </a:r>
          </a:p>
        </p:txBody>
      </p:sp>
      <p:sp>
        <p:nvSpPr>
          <p:cNvPr id="37" name="Text Placeholder 5">
            <a:extLst>
              <a:ext uri="{FF2B5EF4-FFF2-40B4-BE49-F238E27FC236}">
                <a16:creationId xmlns:a16="http://schemas.microsoft.com/office/drawing/2014/main" id="{337E2FD8-0B36-0439-2D82-A024DDB1EC94}"/>
              </a:ext>
            </a:extLst>
          </p:cNvPr>
          <p:cNvSpPr txBox="1">
            <a:spLocks/>
          </p:cNvSpPr>
          <p:nvPr/>
        </p:nvSpPr>
        <p:spPr bwMode="gray">
          <a:xfrm>
            <a:off x="6363541" y="2055076"/>
            <a:ext cx="5061460" cy="1445186"/>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solidFill>
                  <a:srgbClr val="FFC000"/>
                </a:solidFill>
              </a:rPr>
              <a:t>Fiori Applications in S/4HANA and S/4HANA Cloud</a:t>
            </a:r>
            <a:endParaRPr lang="en-US" sz="1600" b="1">
              <a:solidFill>
                <a:srgbClr val="FFC000"/>
              </a:solidFill>
              <a:latin typeface="+mn-lt"/>
            </a:endParaRPr>
          </a:p>
          <a:p>
            <a:pPr marL="179964" lvl="1" indent="-179964" defTabSz="1088558">
              <a:spcBef>
                <a:spcPts val="600"/>
              </a:spcBef>
              <a:buClr>
                <a:schemeClr val="accent1"/>
              </a:buClr>
              <a:buFont typeface="Wingdings" pitchFamily="2" charset="2"/>
              <a:buChar char="§"/>
              <a:defRPr/>
            </a:pPr>
            <a:r>
              <a:rPr lang="en-US" sz="1400">
                <a:solidFill>
                  <a:schemeClr val="bg1"/>
                </a:solidFill>
              </a:rPr>
              <a:t>Fiori Applications could be potential replacement for existing custom applications that uses BAPIs.</a:t>
            </a:r>
          </a:p>
          <a:p>
            <a:pPr marL="179964" lvl="1" indent="-179964" defTabSz="1088558">
              <a:spcBef>
                <a:spcPts val="600"/>
              </a:spcBef>
              <a:buClr>
                <a:schemeClr val="accent1"/>
              </a:buClr>
              <a:buFont typeface="Wingdings" pitchFamily="2" charset="2"/>
              <a:buChar char="§"/>
              <a:defRPr/>
            </a:pPr>
            <a:r>
              <a:rPr lang="en-US" sz="1400" u="sng">
                <a:solidFill>
                  <a:schemeClr val="bg1"/>
                </a:solidFill>
              </a:rPr>
              <a:t>In-App extensions </a:t>
            </a:r>
            <a:r>
              <a:rPr lang="en-US" sz="1400">
                <a:solidFill>
                  <a:schemeClr val="bg1"/>
                </a:solidFill>
              </a:rPr>
              <a:t>allow custom fields, custom logic  in Fiori applications for customization</a:t>
            </a:r>
            <a:endParaRPr lang="en-US" sz="1000">
              <a:solidFill>
                <a:schemeClr val="bg1"/>
              </a:solidFill>
            </a:endParaRPr>
          </a:p>
        </p:txBody>
      </p:sp>
      <p:sp>
        <p:nvSpPr>
          <p:cNvPr id="38" name="Text Placeholder 5">
            <a:extLst>
              <a:ext uri="{FF2B5EF4-FFF2-40B4-BE49-F238E27FC236}">
                <a16:creationId xmlns:a16="http://schemas.microsoft.com/office/drawing/2014/main" id="{7440CAA5-8335-F782-66DA-2C7AA3635E82}"/>
              </a:ext>
            </a:extLst>
          </p:cNvPr>
          <p:cNvSpPr txBox="1">
            <a:spLocks/>
          </p:cNvSpPr>
          <p:nvPr/>
        </p:nvSpPr>
        <p:spPr bwMode="gray">
          <a:xfrm>
            <a:off x="6412845" y="3697994"/>
            <a:ext cx="5061460" cy="1290857"/>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solidFill>
                  <a:srgbClr val="FFC000"/>
                </a:solidFill>
              </a:rPr>
              <a:t>S/4HANA  Integration Scenario</a:t>
            </a:r>
            <a:endParaRPr lang="en-US" sz="1600" b="1">
              <a:solidFill>
                <a:srgbClr val="FFC000"/>
              </a:solidFill>
              <a:latin typeface="+mn-lt"/>
            </a:endParaRPr>
          </a:p>
          <a:p>
            <a:pPr marL="179705" lvl="1" indent="-179705" defTabSz="1088558">
              <a:spcBef>
                <a:spcPts val="600"/>
              </a:spcBef>
              <a:buClr>
                <a:schemeClr val="accent1"/>
              </a:buClr>
              <a:buFont typeface="Wingdings" pitchFamily="2" charset="2"/>
              <a:buChar char="§"/>
              <a:defRPr/>
            </a:pPr>
            <a:r>
              <a:rPr lang="en-US" sz="1400">
                <a:solidFill>
                  <a:schemeClr val="bg1"/>
                </a:solidFill>
              </a:rPr>
              <a:t>S/4HANA Cloud uses BAPIs and RFCs to integrate with existing on-Premise SAP solutions</a:t>
            </a:r>
            <a:endParaRPr lang="en-US" sz="1400">
              <a:solidFill>
                <a:schemeClr val="bg1"/>
              </a:solidFill>
              <a:cs typeface="Arial"/>
            </a:endParaRPr>
          </a:p>
          <a:p>
            <a:pPr marL="179705" lvl="1" indent="-179705" defTabSz="1088558">
              <a:spcBef>
                <a:spcPts val="600"/>
              </a:spcBef>
              <a:buClr>
                <a:schemeClr val="accent1"/>
              </a:buClr>
              <a:buFont typeface="Wingdings" pitchFamily="2" charset="2"/>
              <a:buChar char="§"/>
              <a:defRPr/>
            </a:pPr>
            <a:r>
              <a:rPr lang="en-US" sz="1400">
                <a:solidFill>
                  <a:schemeClr val="bg1"/>
                </a:solidFill>
                <a:cs typeface="Arial"/>
              </a:rPr>
              <a:t>Integration using Cloud platform Integration is also possible</a:t>
            </a:r>
          </a:p>
        </p:txBody>
      </p:sp>
      <p:sp>
        <p:nvSpPr>
          <p:cNvPr id="15" name="Text Placeholder 5">
            <a:extLst>
              <a:ext uri="{FF2B5EF4-FFF2-40B4-BE49-F238E27FC236}">
                <a16:creationId xmlns:a16="http://schemas.microsoft.com/office/drawing/2014/main" id="{A9DCF771-B7DC-A685-2DCF-2DA6A7315A44}"/>
              </a:ext>
            </a:extLst>
          </p:cNvPr>
          <p:cNvSpPr txBox="1">
            <a:spLocks/>
          </p:cNvSpPr>
          <p:nvPr/>
        </p:nvSpPr>
        <p:spPr bwMode="gray">
          <a:xfrm>
            <a:off x="330593" y="3275096"/>
            <a:ext cx="5766994" cy="1777582"/>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t>Need</a:t>
            </a:r>
            <a:endParaRPr lang="en-US" sz="1600" b="1">
              <a:latin typeface="+mn-lt"/>
            </a:endParaRPr>
          </a:p>
          <a:p>
            <a:pPr marL="179964" lvl="1" indent="-179964" defTabSz="1088558">
              <a:spcBef>
                <a:spcPts val="600"/>
              </a:spcBef>
              <a:buClr>
                <a:schemeClr val="accent1"/>
              </a:buClr>
              <a:buFont typeface="Wingdings" pitchFamily="2" charset="2"/>
              <a:buChar char="§"/>
              <a:defRPr/>
            </a:pPr>
            <a:r>
              <a:rPr lang="en-US" sz="1400"/>
              <a:t>Transform existing custom applications that uses BAPIs to be cloud ready for hybrid deployment scenarios. </a:t>
            </a:r>
          </a:p>
        </p:txBody>
      </p:sp>
      <p:sp>
        <p:nvSpPr>
          <p:cNvPr id="16" name="Text Placeholder 5">
            <a:extLst>
              <a:ext uri="{FF2B5EF4-FFF2-40B4-BE49-F238E27FC236}">
                <a16:creationId xmlns:a16="http://schemas.microsoft.com/office/drawing/2014/main" id="{D8D321D2-A294-7C3B-0FBC-93093E586312}"/>
              </a:ext>
            </a:extLst>
          </p:cNvPr>
          <p:cNvSpPr txBox="1">
            <a:spLocks/>
          </p:cNvSpPr>
          <p:nvPr/>
        </p:nvSpPr>
        <p:spPr bwMode="gray">
          <a:xfrm>
            <a:off x="6472861" y="5255117"/>
            <a:ext cx="5061460" cy="1445186"/>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r>
              <a:rPr lang="en-US" sz="1600" b="1">
                <a:solidFill>
                  <a:srgbClr val="FFC000"/>
                </a:solidFill>
              </a:rPr>
              <a:t>Target Architecture [oData, Webservice]</a:t>
            </a:r>
            <a:endParaRPr lang="en-US" sz="1600" b="1">
              <a:solidFill>
                <a:srgbClr val="FFC000"/>
              </a:solidFill>
              <a:latin typeface="+mn-lt"/>
            </a:endParaRPr>
          </a:p>
          <a:p>
            <a:pPr marL="179964" lvl="1" indent="-179964" defTabSz="1088558">
              <a:spcBef>
                <a:spcPts val="600"/>
              </a:spcBef>
              <a:buClr>
                <a:schemeClr val="accent1"/>
              </a:buClr>
              <a:buFont typeface="Wingdings" pitchFamily="2" charset="2"/>
              <a:buChar char="§"/>
              <a:defRPr/>
            </a:pPr>
            <a:r>
              <a:rPr lang="en-US" sz="1400">
                <a:solidFill>
                  <a:schemeClr val="bg1"/>
                </a:solidFill>
              </a:rPr>
              <a:t>oData service as direct API for CRUD operation</a:t>
            </a:r>
          </a:p>
          <a:p>
            <a:pPr marL="179964" lvl="1" indent="-179964" defTabSz="1088558">
              <a:spcBef>
                <a:spcPts val="600"/>
              </a:spcBef>
              <a:buClr>
                <a:schemeClr val="accent1"/>
              </a:buClr>
              <a:buFont typeface="Wingdings" pitchFamily="2" charset="2"/>
              <a:buChar char="§"/>
              <a:defRPr/>
            </a:pPr>
            <a:r>
              <a:rPr lang="en-US" sz="1400">
                <a:solidFill>
                  <a:schemeClr val="bg1"/>
                </a:solidFill>
              </a:rPr>
              <a:t>Webservice for message based communication for Business transactions</a:t>
            </a:r>
          </a:p>
        </p:txBody>
      </p:sp>
    </p:spTree>
    <p:custDataLst>
      <p:custData r:id="rId1"/>
      <p:custData r:id="rId2"/>
    </p:custDataLst>
    <p:extLst>
      <p:ext uri="{BB962C8B-B14F-4D97-AF65-F5344CB8AC3E}">
        <p14:creationId xmlns:p14="http://schemas.microsoft.com/office/powerpoint/2010/main" val="3842691124"/>
      </p:ext>
    </p:extLst>
  </p:cSld>
  <p:clrMapOvr>
    <a:masterClrMapping/>
  </p:clrMapOvr>
  <p:transition/>
</p:sld>
</file>

<file path=ppt/theme/theme1.xml><?xml version="1.0" encoding="utf-8"?>
<a:theme xmlns:a="http://schemas.openxmlformats.org/drawingml/2006/main" name="SAP 2020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6636035-1AA7-4672-B130-A694A14AB848}"/>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26165B8-E96F-9743-BDAA-1470258DDBE5}">
  <we:reference id="b0692d11-e342-a550-cfba-e8c57e47b8f1" version="1.0.0.8"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slideId":"637593499760038974","enableDocumentContentUpdater":true,"version":"2.0"}]]></TemplafySlideTemplateConfiguration>
</file>

<file path=customXml/item10.xml><?xml version="1.0" encoding="utf-8"?>
<TemplafySlideTemplateConfiguration><![CDATA[{"slideVersion":1,"isValidatorEnabled":false,"isLocked":false,"elementsMetadata":[],"slideId":"637593499760038974","enableDocumentContentUpdater":true,"version":"2.0"}]]></TemplafySlideTemplate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TemplateConfiguration><![CDATA[{"slideVersion":1,"isValidatorEnabled":false,"isLocked":false,"elementsMetadata":[],"slideId":"637593499760038974","enableDocumentContentUpdater":true,"version":"2.0"}]]></TemplafySlideTemplate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7593499760038974","enableDocumentContentUpdater":true,"version":"2.0"}]]></TemplafySlideTemplateConfiguration>
</file>

<file path=customXml/item16.xml><?xml version="1.0" encoding="utf-8"?>
<TemplafySlideFormConfiguration><![CDATA[{"formFields":[],"formDataEntries":[]}]]></TemplafySlideFormConfiguration>
</file>

<file path=customXml/item17.xml><?xml version="1.0" encoding="utf-8"?>
<TemplafySlideFormConfiguration><![CDATA[{"formFields":[],"formDataEntries":[]}]]></TemplafySlideFormConfiguration>
</file>

<file path=customXml/item18.xml><?xml version="1.0" encoding="utf-8"?>
<TemplafySlideFormConfiguration><![CDATA[{"formFields":[],"formDataEntries":[]}]]></TemplafySlideFormConfiguration>
</file>

<file path=customXml/item19.xml><?xml version="1.0" encoding="utf-8"?>
<TemplafySlideTemplateConfiguration><![CDATA[{"slideVersion":1,"isValidatorEnabled":false,"isLocked":false,"elementsMetadata":[],"slideId":"637593499760038974","enableDocumentContentUpdater":true,"version":"2.0"}]]></TemplafySlideTemplateConfiguration>
</file>

<file path=customXml/item2.xml><?xml version="1.0" encoding="utf-8"?>
<TemplafySlideTemplateConfiguration><![CDATA[{"slideVersion":1,"isValidatorEnabled":false,"isLocked":false,"elementsMetadata":[],"slideId":"637593499760038974","enableDocumentContentUpdater":true,"version":"2.0"}]]></TemplafySlideTemplateConfiguration>
</file>

<file path=customXml/item20.xml><?xml version="1.0" encoding="utf-8"?>
<TemplafySlideTemplateConfiguration><![CDATA[{"slideVersion":1,"isValidatorEnabled":false,"isLocked":false,"elementsMetadata":[],"slideId":"637593499760038974","enableDocumentContentUpdater":true,"version":"2.0"}]]></TemplafySlideTemplateConfiguration>
</file>

<file path=customXml/item21.xml><?xml version="1.0" encoding="utf-8"?>
<TemplafySlideFormConfiguration><![CDATA[{"formFields":[],"formDataEntries":[]}]]></TemplafySlideFormConfiguration>
</file>

<file path=customXml/item22.xml><?xml version="1.0" encoding="utf-8"?>
<TemplafySlideFormConfiguration><![CDATA[{"formFields":[],"formDataEntries":[]}]]></TemplafySlideFormConfiguration>
</file>

<file path=customXml/item23.xml><?xml version="1.0" encoding="utf-8"?>
<TemplafySlideTemplateConfiguration><![CDATA[{"slideVersion":1,"isValidatorEnabled":false,"isLocked":false,"elementsMetadata":[],"slideId":"637593499760038974","enableDocumentContentUpdater":true,"version":"2.0"}]]></TemplafySlideTemplate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7593499760038974","enableDocumentContentUpdater":true,"version":"2.0"}]]></TemplafySlideTemplate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7593499760038974","enableDocumentContentUpdater":true,"version":"2.0"}]]></TemplafySlideTemplateConfiguration>
</file>

<file path=customXml/item28.xml><?xml version="1.0" encoding="utf-8"?>
<TemplafySlideFormConfiguration><![CDATA[{"formFields":[],"formDataEntries":[]}]]></TemplafySlideFormConfiguration>
</file>

<file path=customXml/item29.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30.xml><?xml version="1.0" encoding="utf-8"?>
<TemplafySlideTemplateConfiguration><![CDATA[{"slideVersion":1,"isValidatorEnabled":false,"isLocked":false,"elementsMetadata":[],"slideId":"637593499760038974","enableDocumentContentUpdater":true,"version":"2.0"}]]></TemplafySlideTemplateConfiguration>
</file>

<file path=customXml/item31.xml><?xml version="1.0" encoding="utf-8"?>
<TemplafySlideTemplateConfiguration><![CDATA[{"slideVersion":1,"isValidatorEnabled":false,"isLocked":false,"elementsMetadata":[],"slideId":"637593499760038974","enableDocumentContentUpdater":true,"version":"2.0"}]]></TemplafySlideTemplateConfiguration>
</file>

<file path=customXml/item32.xml><?xml version="1.0" encoding="utf-8"?>
<TemplafySlideFormConfiguration><![CDATA[{"formFields":[],"formDataEntries":[]}]]></TemplafySlideFormConfiguration>
</file>

<file path=customXml/item33.xml><?xml version="1.0" encoding="utf-8"?>
<TemplafySlideFormConfiguration><![CDATA[{"formFields":[],"formDataEntries":[]}]]></TemplafySlideFormConfiguration>
</file>

<file path=customXml/item34.xml><?xml version="1.0" encoding="utf-8"?>
<TemplafySlideFormConfiguration><![CDATA[{"formFields":[],"formDataEntries":[]}]]></TemplafySlideFormConfiguration>
</file>

<file path=customXml/item35.xml><?xml version="1.0" encoding="utf-8"?>
<TemplafySlideTemplateConfiguration><![CDATA[{"slideVersion":1,"isValidatorEnabled":false,"isLocked":false,"elementsMetadata":[],"slideId":"637593499760038974","enableDocumentContentUpdater":true,"version":"2.0"}]]></TemplafySlideTemplateConfiguration>
</file>

<file path=customXml/item36.xml><?xml version="1.0" encoding="utf-8"?>
<TemplafySlideFormConfiguration><![CDATA[{"formFields":[],"formDataEntries":[]}]]></TemplafySlideFormConfiguration>
</file>

<file path=customXml/item37.xml><?xml version="1.0" encoding="utf-8"?>
<TemplafySlideFormConfiguration><![CDATA[{"formFields":[],"formDataEntries":[]}]]></TemplafySlideFormConfiguration>
</file>

<file path=customXml/item38.xml><?xml version="1.0" encoding="utf-8"?>
<TemplafySlideFormConfiguration><![CDATA[{"formFields":[],"formDataEntries":[]}]]></TemplafySlideFormConfiguration>
</file>

<file path=customXml/item39.xml><?xml version="1.0" encoding="utf-8"?>
<TemplafySlideTemplateConfiguration><![CDATA[{"slideVersion":1,"isValidatorEnabled":false,"isLocked":false,"elementsMetadata":[],"slideId":"637593499760038974","enableDocumentContentUpdater":true,"version":"2.0"}]]></TemplafySlideTemplateConfiguration>
</file>

<file path=customXml/item4.xml><?xml version="1.0" encoding="utf-8"?>
<TemplafySlideTemplateConfiguration><![CDATA[{"slideVersion":1,"isValidatorEnabled":false,"isLocked":false,"elementsMetadata":[],"slideId":"637593499760038974","enableDocumentContentUpdater":true,"version":"2.0"}]]></TemplafySlideTemplateConfiguration>
</file>

<file path=customXml/item40.xml><?xml version="1.0" encoding="utf-8"?>
<TemplafySlideFormConfiguration><![CDATA[{"formFields":[],"formDataEntries":[]}]]></TemplafySlideFormConfiguration>
</file>

<file path=customXml/item41.xml><?xml version="1.0" encoding="utf-8"?>
<TemplafySlideFormConfiguration><![CDATA[{"formFields":[],"formDataEntries":[]}]]></TemplafySlideFormConfiguration>
</file>

<file path=customXml/item42.xml><?xml version="1.0" encoding="utf-8"?>
<TemplafySlideTemplateConfiguration><![CDATA[{"slideVersion":1,"isValidatorEnabled":false,"isLocked":false,"elementsMetadata":[],"slideId":"637593499760038974","enableDocumentContentUpdater":true,"version":"2.0"}]]></TemplafySlideTemplateConfiguration>
</file>

<file path=customXml/item43.xml><?xml version="1.0" encoding="utf-8"?>
<TemplafySlideTemplateConfiguration><![CDATA[{"slideVersion":1,"isValidatorEnabled":false,"isLocked":false,"elementsMetadata":[],"slideId":"637593499760038974","enableDocumentContentUpdater":true,"version":"2.0"}]]></TemplafySlideTemplateConfiguration>
</file>

<file path=customXml/item44.xml><?xml version="1.0" encoding="utf-8"?>
<TemplafySlideTemplateConfiguration><![CDATA[{"slideVersion":1,"isValidatorEnabled":false,"isLocked":false,"elementsMetadata":[],"slideId":"637593499760038974","enableDocumentContentUpdater":true,"version":"2.0"}]]></TemplafySlideTemplateConfiguration>
</file>

<file path=customXml/item45.xml><?xml version="1.0" encoding="utf-8"?>
<?mso-contentType ?>
<FormTemplates xmlns="http://schemas.microsoft.com/sharepoint/v3/contenttype/forms">
  <Display>DocumentLibraryForm</Display>
  <Edit>DocumentLibraryForm</Edit>
  <New>DocumentLibraryForm</New>
</FormTemplates>
</file>

<file path=customXml/item46.xml><?xml version="1.0" encoding="utf-8"?>
<TemplafySlideTemplateConfiguration><![CDATA[{"slideVersion":1,"isValidatorEnabled":false,"isLocked":false,"elementsMetadata":[],"slideId":"637593499760038974","enableDocumentContentUpdater":true,"version":"2.0"}]]></TemplafySlideTemplateConfiguration>
</file>

<file path=customXml/item47.xml><?xml version="1.0" encoding="utf-8"?>
<TemplafySlideFormConfiguration><![CDATA[{"formFields":[],"formDataEntries":[]}]]></TemplafySlideFormConfiguration>
</file>

<file path=customXml/item48.xml><?xml version="1.0" encoding="utf-8"?>
<TemplafySlideFormConfiguration><![CDATA[{"formFields":[],"formDataEntries":[]}]]></TemplafySlideFormConfiguration>
</file>

<file path=customXml/item49.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7593499760038974","enableDocumentContentUpdater":true,"version":"2.0"}]]></TemplafySlideTemplateConfiguration>
</file>

<file path=customXml/item50.xml><?xml version="1.0" encoding="utf-8"?>
<TemplafySlideTemplateConfiguration><![CDATA[{"slideVersion":1,"isValidatorEnabled":false,"isLocked":false,"elementsMetadata":[],"slideId":"637593499760038974","enableDocumentContentUpdater":true,"version":"2.0"}]]></TemplafySlideTemplateConfiguration>
</file>

<file path=customXml/item51.xml><?xml version="1.0" encoding="utf-8"?>
<TemplafySlideTemplateConfiguration><![CDATA[{"slideVersion":1,"isValidatorEnabled":false,"isLocked":false,"elementsMetadata":[],"slideId":"637593499760038974","enableDocumentContentUpdater":true,"version":"2.0"}]]></TemplafySlideTemplateConfiguration>
</file>

<file path=customXml/item52.xml><?xml version="1.0" encoding="utf-8"?>
<TemplafySlideTemplateConfiguration><![CDATA[{"slideVersion":1,"isValidatorEnabled":false,"isLocked":false,"elementsMetadata":[],"slideId":"637593499760038974","enableDocumentContentUpdater":true,"version":"2.0"}]]></TemplafySlideTemplateConfiguration>
</file>

<file path=customXml/item53.xml><?xml version="1.0" encoding="utf-8"?>
<TemplafySlideTemplateConfiguration><![CDATA[{"slideVersion":1,"isValidatorEnabled":false,"isLocked":false,"elementsMetadata":[],"slideId":"637593499760038974","enableDocumentContentUpdater":true,"version":"2.0"}]]></TemplafySlideTemplateConfiguration>
</file>

<file path=customXml/item54.xml><?xml version="1.0" encoding="utf-8"?>
<TemplafySlideTemplateConfiguration><![CDATA[{"slideVersion":1,"isValidatorEnabled":false,"isLocked":false,"elementsMetadata":[],"slideId":"637593499760038974","enableDocumentContentUpdater":true,"version":"2.0"}]]></TemplafySlideTemplateConfiguration>
</file>

<file path=customXml/item55.xml><?xml version="1.0" encoding="utf-8"?>
<TemplafySlideTemplateConfiguration><![CDATA[{"slideVersion":1,"isValidatorEnabled":false,"isLocked":false,"elementsMetadata":[],"slideId":"637593499760038974","enableDocumentContentUpdater":true,"version":"2.0"}]]></TemplafySlideTemplateConfiguration>
</file>

<file path=customXml/item56.xml><?xml version="1.0" encoding="utf-8"?>
<TemplafySlideFormConfiguration><![CDATA[{"formFields":[],"formDataEntries":[]}]]></TemplafySlideFormConfiguration>
</file>

<file path=customXml/item57.xml><?xml version="1.0" encoding="utf-8"?>
<TemplafySlideTemplateConfiguration><![CDATA[{"slideVersion":1,"isValidatorEnabled":false,"isLocked":false,"elementsMetadata":[],"slideId":"637593499760038974","enableDocumentContentUpdater":true,"version":"2.0"}]]></TemplafySlideTemplateConfiguration>
</file>

<file path=customXml/item58.xml><?xml version="1.0" encoding="utf-8"?>
<TemplafySlideFormConfiguration><![CDATA[{"formFields":[],"formDataEntries":[]}]]></TemplafySlideFormConfiguration>
</file>

<file path=customXml/item59.xml><?xml version="1.0" encoding="utf-8"?>
<ct:contentTypeSchema xmlns:ct="http://schemas.microsoft.com/office/2006/metadata/contentType" xmlns:ma="http://schemas.microsoft.com/office/2006/metadata/properties/metaAttributes" ct:_="" ma:_="" ma:contentTypeName="Document" ma:contentTypeID="0x010100EDD7D80BBCF4E64BB361C13BF4269856" ma:contentTypeVersion="4" ma:contentTypeDescription="Create a new document." ma:contentTypeScope="" ma:versionID="01c3e7feb589bcfaef5c5f563089d39e">
  <xsd:schema xmlns:xsd="http://www.w3.org/2001/XMLSchema" xmlns:xs="http://www.w3.org/2001/XMLSchema" xmlns:p="http://schemas.microsoft.com/office/2006/metadata/properties" xmlns:ns2="494ca0c5-93ad-426a-a188-c775c352d7f9" xmlns:ns3="b9cc8b9d-ed02-4899-a274-44921ef7f091" targetNamespace="http://schemas.microsoft.com/office/2006/metadata/properties" ma:root="true" ma:fieldsID="b089bece8690b5a82b47f7f6c06bed9a" ns2:_="" ns3:_="">
    <xsd:import namespace="494ca0c5-93ad-426a-a188-c775c352d7f9"/>
    <xsd:import namespace="b9cc8b9d-ed02-4899-a274-44921ef7f0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4ca0c5-93ad-426a-a188-c775c352d7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9cc8b9d-ed02-4899-a274-44921ef7f0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TemplafySlideFormConfiguration><![CDATA[{"formFields":[],"formDataEntries":[]}]]></TemplafySlideFormConfiguration>
</file>

<file path=customXml/item60.xml><?xml version="1.0" encoding="utf-8"?>
<TemplafySlideFormConfiguration><![CDATA[{"formFields":[],"formDataEntries":[]}]]></TemplafySlideFormConfiguration>
</file>

<file path=customXml/item61.xml><?xml version="1.0" encoding="utf-8"?>
<TemplafySlideFormConfiguration><![CDATA[{"formFields":[],"formDataEntries":[]}]]></TemplafySlideFormConfiguration>
</file>

<file path=customXml/item62.xml><?xml version="1.0" encoding="utf-8"?>
<TemplafySlideTemplateConfiguration><![CDATA[{"slideVersion":1,"isValidatorEnabled":false,"isLocked":false,"elementsMetadata":[],"slideId":"637593499760038974","enableDocumentContentUpdater":true,"version":"2.0"}]]></TemplafySlideTemplateConfiguration>
</file>

<file path=customXml/item63.xml><?xml version="1.0" encoding="utf-8"?>
<TemplafySlideTemplateConfiguration><![CDATA[{"slideVersion":1,"isValidatorEnabled":false,"isLocked":false,"elementsMetadata":[],"slideId":"637593499760038974","enableDocumentContentUpdater":true,"version":"2.0"}]]></TemplafySlideTemplateConfiguration>
</file>

<file path=customXml/item64.xml><?xml version="1.0" encoding="utf-8"?>
<TemplafySlideTemplateConfiguration><![CDATA[{"slideVersion":1,"isValidatorEnabled":false,"isLocked":false,"elementsMetadata":[],"slideId":"637593499760038974","enableDocumentContentUpdater":true,"version":"2.0"}]]></TemplafySlideTemplateConfiguration>
</file>

<file path=customXml/item65.xml><?xml version="1.0" encoding="utf-8"?>
<TemplafySlideTemplateConfiguration><![CDATA[{"slideVersion":1,"isValidatorEnabled":false,"isLocked":false,"elementsMetadata":[],"slideId":"637593499760038974","enableDocumentContentUpdater":true,"version":"2.0"}]]></TemplafySlideTemplateConfiguration>
</file>

<file path=customXml/item66.xml><?xml version="1.0" encoding="utf-8"?>
<TemplafySlideFormConfiguration><![CDATA[{"formFields":[],"formDataEntries":[]}]]></TemplafySlideFormConfiguration>
</file>

<file path=customXml/item67.xml><?xml version="1.0" encoding="utf-8"?>
<TemplafySlideFormConfiguration><![CDATA[{"formFields":[],"formDataEntries":[]}]]></TemplafySlideFormConfiguration>
</file>

<file path=customXml/item68.xml><?xml version="1.0" encoding="utf-8"?>
<TemplafySlideFormConfiguration><![CDATA[{"formFields":[],"formDataEntries":[]}]]></TemplafySlideFormConfiguration>
</file>

<file path=customXml/item69.xml><?xml version="1.0" encoding="utf-8"?>
<TemplafySlideTemplateConfiguration><![CDATA[{"slideVersion":1,"isValidatorEnabled":false,"isLocked":false,"elementsMetadata":[],"slideId":"637593499760038974","enableDocumentContentUpdater":true,"version":"2.0"}]]></TemplafySlideTemplateConfiguration>
</file>

<file path=customXml/item7.xml><?xml version="1.0" encoding="utf-8"?>
<TemplafySlideTemplateConfiguration><![CDATA[{"slideVersion":1,"isValidatorEnabled":false,"isLocked":false,"elementsMetadata":[],"slideId":"637593499760038974","enableDocumentContentUpdater":true,"version":"2.0"}]]></TemplafySlideTemplateConfiguration>
</file>

<file path=customXml/item70.xml><?xml version="1.0" encoding="utf-8"?>
<TemplafySlideFormConfiguration><![CDATA[{"formFields":[],"formDataEntries":[]}]]></TemplafySlideFormConfiguration>
</file>

<file path=customXml/item71.xml><?xml version="1.0" encoding="utf-8"?>
<TemplafySlideFormConfiguration><![CDATA[{"formFields":[],"formDataEntries":[]}]]></TemplafySlideFormConfiguration>
</file>

<file path=customXml/item72.xml><?xml version="1.0" encoding="utf-8"?>
<TemplafySlideTemplateConfiguration><![CDATA[{"slideVersion":1,"isValidatorEnabled":false,"isLocked":false,"elementsMetadata":[],"slideId":"637593499760038974","enableDocumentContentUpdater":true,"version":"2.0"}]]></TemplafySlideTemplateConfiguration>
</file>

<file path=customXml/item73.xml><?xml version="1.0" encoding="utf-8"?>
<p:properties xmlns:p="http://schemas.microsoft.com/office/2006/metadata/properties" xmlns:xsi="http://www.w3.org/2001/XMLSchema-instance" xmlns:pc="http://schemas.microsoft.com/office/infopath/2007/PartnerControls">
  <documentManagement/>
</p:properties>
</file>

<file path=customXml/item8.xml><?xml version="1.0" encoding="utf-8"?>
<TemplafySlideTemplateConfiguration><![CDATA[{"slideVersion":1,"isValidatorEnabled":false,"isLocked":false,"elementsMetadata":[],"slideId":"637593499760038974","enableDocumentContentUpdater":tru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C971F4F8-AE31-A245-8AF0-A86BF458F5A7}">
  <ds:schemaRefs/>
</ds:datastoreItem>
</file>

<file path=customXml/itemProps10.xml><?xml version="1.0" encoding="utf-8"?>
<ds:datastoreItem xmlns:ds="http://schemas.openxmlformats.org/officeDocument/2006/customXml" ds:itemID="{E05313AB-276A-7B4B-8FB1-844477FA4435}">
  <ds:schemaRefs/>
</ds:datastoreItem>
</file>

<file path=customXml/itemProps11.xml><?xml version="1.0" encoding="utf-8"?>
<ds:datastoreItem xmlns:ds="http://schemas.openxmlformats.org/officeDocument/2006/customXml" ds:itemID="{888CFC6C-563B-B64A-BA95-683544270A2B}">
  <ds:schemaRefs/>
</ds:datastoreItem>
</file>

<file path=customXml/itemProps12.xml><?xml version="1.0" encoding="utf-8"?>
<ds:datastoreItem xmlns:ds="http://schemas.openxmlformats.org/officeDocument/2006/customXml" ds:itemID="{D29020C6-653E-9F41-8A6B-06D2B5345DDE}">
  <ds:schemaRefs/>
</ds:datastoreItem>
</file>

<file path=customXml/itemProps13.xml><?xml version="1.0" encoding="utf-8"?>
<ds:datastoreItem xmlns:ds="http://schemas.openxmlformats.org/officeDocument/2006/customXml" ds:itemID="{2817BF49-F31A-954E-B253-2718DE4B71BE}">
  <ds:schemaRefs/>
</ds:datastoreItem>
</file>

<file path=customXml/itemProps14.xml><?xml version="1.0" encoding="utf-8"?>
<ds:datastoreItem xmlns:ds="http://schemas.openxmlformats.org/officeDocument/2006/customXml" ds:itemID="{E50D9B70-DD8F-4499-B294-7AF8600F764F}">
  <ds:schemaRefs/>
</ds:datastoreItem>
</file>

<file path=customXml/itemProps15.xml><?xml version="1.0" encoding="utf-8"?>
<ds:datastoreItem xmlns:ds="http://schemas.openxmlformats.org/officeDocument/2006/customXml" ds:itemID="{5BF4F387-EF9A-2549-865E-64D36D003CB4}">
  <ds:schemaRefs/>
</ds:datastoreItem>
</file>

<file path=customXml/itemProps16.xml><?xml version="1.0" encoding="utf-8"?>
<ds:datastoreItem xmlns:ds="http://schemas.openxmlformats.org/officeDocument/2006/customXml" ds:itemID="{AD7CA70A-6101-544D-93A5-1C4B78F38949}">
  <ds:schemaRefs/>
</ds:datastoreItem>
</file>

<file path=customXml/itemProps17.xml><?xml version="1.0" encoding="utf-8"?>
<ds:datastoreItem xmlns:ds="http://schemas.openxmlformats.org/officeDocument/2006/customXml" ds:itemID="{90D38FFD-C8DE-2B44-8BBC-692B7978AF92}">
  <ds:schemaRefs/>
</ds:datastoreItem>
</file>

<file path=customXml/itemProps18.xml><?xml version="1.0" encoding="utf-8"?>
<ds:datastoreItem xmlns:ds="http://schemas.openxmlformats.org/officeDocument/2006/customXml" ds:itemID="{B11D5750-8848-1E47-8FD5-56592EA039EC}">
  <ds:schemaRefs/>
</ds:datastoreItem>
</file>

<file path=customXml/itemProps19.xml><?xml version="1.0" encoding="utf-8"?>
<ds:datastoreItem xmlns:ds="http://schemas.openxmlformats.org/officeDocument/2006/customXml" ds:itemID="{4BFF397A-FCB3-AA45-BB49-E1B057D44EF3}">
  <ds:schemaRefs/>
</ds:datastoreItem>
</file>

<file path=customXml/itemProps2.xml><?xml version="1.0" encoding="utf-8"?>
<ds:datastoreItem xmlns:ds="http://schemas.openxmlformats.org/officeDocument/2006/customXml" ds:itemID="{9AA23DD5-501D-CE48-88B2-B3C03A1B2FC2}">
  <ds:schemaRefs/>
</ds:datastoreItem>
</file>

<file path=customXml/itemProps20.xml><?xml version="1.0" encoding="utf-8"?>
<ds:datastoreItem xmlns:ds="http://schemas.openxmlformats.org/officeDocument/2006/customXml" ds:itemID="{48280E1E-4D39-284D-919B-FDD5521CB49B}">
  <ds:schemaRefs/>
</ds:datastoreItem>
</file>

<file path=customXml/itemProps21.xml><?xml version="1.0" encoding="utf-8"?>
<ds:datastoreItem xmlns:ds="http://schemas.openxmlformats.org/officeDocument/2006/customXml" ds:itemID="{9210D8DC-CD95-9F4D-BD02-0A8F4438DCC9}">
  <ds:schemaRefs/>
</ds:datastoreItem>
</file>

<file path=customXml/itemProps22.xml><?xml version="1.0" encoding="utf-8"?>
<ds:datastoreItem xmlns:ds="http://schemas.openxmlformats.org/officeDocument/2006/customXml" ds:itemID="{05540C5D-09F9-CF48-BC6D-1434238BF8DB}">
  <ds:schemaRefs/>
</ds:datastoreItem>
</file>

<file path=customXml/itemProps23.xml><?xml version="1.0" encoding="utf-8"?>
<ds:datastoreItem xmlns:ds="http://schemas.openxmlformats.org/officeDocument/2006/customXml" ds:itemID="{4B988715-EA00-9043-92C8-6B7B7F14924C}">
  <ds:schemaRefs/>
</ds:datastoreItem>
</file>

<file path=customXml/itemProps24.xml><?xml version="1.0" encoding="utf-8"?>
<ds:datastoreItem xmlns:ds="http://schemas.openxmlformats.org/officeDocument/2006/customXml" ds:itemID="{4C2F7A52-BFD9-274A-921D-EDF745FA690B}">
  <ds:schemaRefs/>
</ds:datastoreItem>
</file>

<file path=customXml/itemProps25.xml><?xml version="1.0" encoding="utf-8"?>
<ds:datastoreItem xmlns:ds="http://schemas.openxmlformats.org/officeDocument/2006/customXml" ds:itemID="{83E2CB96-AE25-284E-96F2-17BA2BEA55B9}">
  <ds:schemaRefs/>
</ds:datastoreItem>
</file>

<file path=customXml/itemProps26.xml><?xml version="1.0" encoding="utf-8"?>
<ds:datastoreItem xmlns:ds="http://schemas.openxmlformats.org/officeDocument/2006/customXml" ds:itemID="{92AFF4A0-AFB1-EC41-8D90-45512620CF0F}">
  <ds:schemaRefs/>
</ds:datastoreItem>
</file>

<file path=customXml/itemProps27.xml><?xml version="1.0" encoding="utf-8"?>
<ds:datastoreItem xmlns:ds="http://schemas.openxmlformats.org/officeDocument/2006/customXml" ds:itemID="{D29CECBB-0DC8-5041-B75E-EDC7DD248FE6}">
  <ds:schemaRefs/>
</ds:datastoreItem>
</file>

<file path=customXml/itemProps28.xml><?xml version="1.0" encoding="utf-8"?>
<ds:datastoreItem xmlns:ds="http://schemas.openxmlformats.org/officeDocument/2006/customXml" ds:itemID="{E1DA2FA6-10DC-C640-8D6F-79B828187B4A}">
  <ds:schemaRefs/>
</ds:datastoreItem>
</file>

<file path=customXml/itemProps29.xml><?xml version="1.0" encoding="utf-8"?>
<ds:datastoreItem xmlns:ds="http://schemas.openxmlformats.org/officeDocument/2006/customXml" ds:itemID="{58C91B11-11DE-1C4A-B39D-FE2E29AE2C80}">
  <ds:schemaRefs/>
</ds:datastoreItem>
</file>

<file path=customXml/itemProps3.xml><?xml version="1.0" encoding="utf-8"?>
<ds:datastoreItem xmlns:ds="http://schemas.openxmlformats.org/officeDocument/2006/customXml" ds:itemID="{BED98EDB-1C13-114D-9B48-8A91DDE6C463}">
  <ds:schemaRefs/>
</ds:datastoreItem>
</file>

<file path=customXml/itemProps30.xml><?xml version="1.0" encoding="utf-8"?>
<ds:datastoreItem xmlns:ds="http://schemas.openxmlformats.org/officeDocument/2006/customXml" ds:itemID="{901CB8DB-14C8-4D67-8A5E-35A40A90E0A3}">
  <ds:schemaRefs/>
</ds:datastoreItem>
</file>

<file path=customXml/itemProps31.xml><?xml version="1.0" encoding="utf-8"?>
<ds:datastoreItem xmlns:ds="http://schemas.openxmlformats.org/officeDocument/2006/customXml" ds:itemID="{04CBEDDD-3C2D-6543-8153-816EF15219B6}">
  <ds:schemaRefs/>
</ds:datastoreItem>
</file>

<file path=customXml/itemProps32.xml><?xml version="1.0" encoding="utf-8"?>
<ds:datastoreItem xmlns:ds="http://schemas.openxmlformats.org/officeDocument/2006/customXml" ds:itemID="{C59EEF5F-4224-AE46-9C4B-91F35B7645B9}">
  <ds:schemaRefs/>
</ds:datastoreItem>
</file>

<file path=customXml/itemProps33.xml><?xml version="1.0" encoding="utf-8"?>
<ds:datastoreItem xmlns:ds="http://schemas.openxmlformats.org/officeDocument/2006/customXml" ds:itemID="{9CFD6027-136C-BE4B-81F0-B1B930C77D21}">
  <ds:schemaRefs/>
</ds:datastoreItem>
</file>

<file path=customXml/itemProps34.xml><?xml version="1.0" encoding="utf-8"?>
<ds:datastoreItem xmlns:ds="http://schemas.openxmlformats.org/officeDocument/2006/customXml" ds:itemID="{8C0C1D1A-E130-1746-93C1-D3E4BB50E366}">
  <ds:schemaRefs/>
</ds:datastoreItem>
</file>

<file path=customXml/itemProps35.xml><?xml version="1.0" encoding="utf-8"?>
<ds:datastoreItem xmlns:ds="http://schemas.openxmlformats.org/officeDocument/2006/customXml" ds:itemID="{29115363-F08D-134C-B6AD-F8D228D612DF}">
  <ds:schemaRefs/>
</ds:datastoreItem>
</file>

<file path=customXml/itemProps36.xml><?xml version="1.0" encoding="utf-8"?>
<ds:datastoreItem xmlns:ds="http://schemas.openxmlformats.org/officeDocument/2006/customXml" ds:itemID="{4EA51BBE-E726-2C43-B963-C899D1F3C2E4}">
  <ds:schemaRefs/>
</ds:datastoreItem>
</file>

<file path=customXml/itemProps37.xml><?xml version="1.0" encoding="utf-8"?>
<ds:datastoreItem xmlns:ds="http://schemas.openxmlformats.org/officeDocument/2006/customXml" ds:itemID="{E0C2356D-0543-F547-A919-8F34BFB1AB56}">
  <ds:schemaRefs/>
</ds:datastoreItem>
</file>

<file path=customXml/itemProps38.xml><?xml version="1.0" encoding="utf-8"?>
<ds:datastoreItem xmlns:ds="http://schemas.openxmlformats.org/officeDocument/2006/customXml" ds:itemID="{C4AABA66-9892-9945-849C-1572ADB915A0}">
  <ds:schemaRefs/>
</ds:datastoreItem>
</file>

<file path=customXml/itemProps39.xml><?xml version="1.0" encoding="utf-8"?>
<ds:datastoreItem xmlns:ds="http://schemas.openxmlformats.org/officeDocument/2006/customXml" ds:itemID="{335554B7-8478-1241-B4C3-74D0D0A025D4}">
  <ds:schemaRefs/>
</ds:datastoreItem>
</file>

<file path=customXml/itemProps4.xml><?xml version="1.0" encoding="utf-8"?>
<ds:datastoreItem xmlns:ds="http://schemas.openxmlformats.org/officeDocument/2006/customXml" ds:itemID="{79743DFE-80CD-C743-8D3A-95C257503B18}">
  <ds:schemaRefs/>
</ds:datastoreItem>
</file>

<file path=customXml/itemProps40.xml><?xml version="1.0" encoding="utf-8"?>
<ds:datastoreItem xmlns:ds="http://schemas.openxmlformats.org/officeDocument/2006/customXml" ds:itemID="{EDDE2549-D4CB-AC41-86FB-85A1E8CF7E87}">
  <ds:schemaRefs/>
</ds:datastoreItem>
</file>

<file path=customXml/itemProps41.xml><?xml version="1.0" encoding="utf-8"?>
<ds:datastoreItem xmlns:ds="http://schemas.openxmlformats.org/officeDocument/2006/customXml" ds:itemID="{5E7764BA-41C5-634D-B1CB-12D6B9217D78}">
  <ds:schemaRefs/>
</ds:datastoreItem>
</file>

<file path=customXml/itemProps42.xml><?xml version="1.0" encoding="utf-8"?>
<ds:datastoreItem xmlns:ds="http://schemas.openxmlformats.org/officeDocument/2006/customXml" ds:itemID="{BD80C01F-1447-7C42-B78C-4305F204A75E}">
  <ds:schemaRefs/>
</ds:datastoreItem>
</file>

<file path=customXml/itemProps43.xml><?xml version="1.0" encoding="utf-8"?>
<ds:datastoreItem xmlns:ds="http://schemas.openxmlformats.org/officeDocument/2006/customXml" ds:itemID="{F3C95F34-F948-3348-A2B6-2F2CFF86C2E9}">
  <ds:schemaRefs/>
</ds:datastoreItem>
</file>

<file path=customXml/itemProps44.xml><?xml version="1.0" encoding="utf-8"?>
<ds:datastoreItem xmlns:ds="http://schemas.openxmlformats.org/officeDocument/2006/customXml" ds:itemID="{2A25F4C0-51B6-3349-94C3-D39D0DDE0AA1}">
  <ds:schemaRefs/>
</ds:datastoreItem>
</file>

<file path=customXml/itemProps45.xml><?xml version="1.0" encoding="utf-8"?>
<ds:datastoreItem xmlns:ds="http://schemas.openxmlformats.org/officeDocument/2006/customXml" ds:itemID="{2DA81D51-CB8B-4E00-A304-5985D65D0CEC}">
  <ds:schemaRefs>
    <ds:schemaRef ds:uri="http://schemas.microsoft.com/sharepoint/v3/contenttype/forms"/>
  </ds:schemaRefs>
</ds:datastoreItem>
</file>

<file path=customXml/itemProps46.xml><?xml version="1.0" encoding="utf-8"?>
<ds:datastoreItem xmlns:ds="http://schemas.openxmlformats.org/officeDocument/2006/customXml" ds:itemID="{BF94AFCD-6A17-AD44-A63C-B28DB7AC3593}">
  <ds:schemaRefs/>
</ds:datastoreItem>
</file>

<file path=customXml/itemProps47.xml><?xml version="1.0" encoding="utf-8"?>
<ds:datastoreItem xmlns:ds="http://schemas.openxmlformats.org/officeDocument/2006/customXml" ds:itemID="{BBA13F3B-1A74-8045-A66B-A6C41C1E02C4}">
  <ds:schemaRefs/>
</ds:datastoreItem>
</file>

<file path=customXml/itemProps48.xml><?xml version="1.0" encoding="utf-8"?>
<ds:datastoreItem xmlns:ds="http://schemas.openxmlformats.org/officeDocument/2006/customXml" ds:itemID="{9F38E1FF-C567-C64E-B01D-723D24FF2D88}">
  <ds:schemaRefs/>
</ds:datastoreItem>
</file>

<file path=customXml/itemProps49.xml><?xml version="1.0" encoding="utf-8"?>
<ds:datastoreItem xmlns:ds="http://schemas.openxmlformats.org/officeDocument/2006/customXml" ds:itemID="{D77F2271-E888-7F4E-8BFC-F1E548ED601B}">
  <ds:schemaRefs/>
</ds:datastoreItem>
</file>

<file path=customXml/itemProps5.xml><?xml version="1.0" encoding="utf-8"?>
<ds:datastoreItem xmlns:ds="http://schemas.openxmlformats.org/officeDocument/2006/customXml" ds:itemID="{4FE456CF-192B-F94F-8909-EA840DBA8C29}">
  <ds:schemaRefs/>
</ds:datastoreItem>
</file>

<file path=customXml/itemProps50.xml><?xml version="1.0" encoding="utf-8"?>
<ds:datastoreItem xmlns:ds="http://schemas.openxmlformats.org/officeDocument/2006/customXml" ds:itemID="{476D1C01-AE33-0F46-AB88-BB7CBF487599}">
  <ds:schemaRefs/>
</ds:datastoreItem>
</file>

<file path=customXml/itemProps51.xml><?xml version="1.0" encoding="utf-8"?>
<ds:datastoreItem xmlns:ds="http://schemas.openxmlformats.org/officeDocument/2006/customXml" ds:itemID="{278503A2-FAEB-D946-BE1F-BFF799611FF8}">
  <ds:schemaRefs/>
</ds:datastoreItem>
</file>

<file path=customXml/itemProps52.xml><?xml version="1.0" encoding="utf-8"?>
<ds:datastoreItem xmlns:ds="http://schemas.openxmlformats.org/officeDocument/2006/customXml" ds:itemID="{49EF0E69-9D6C-2740-B4AE-ABF369854BB6}">
  <ds:schemaRefs/>
</ds:datastoreItem>
</file>

<file path=customXml/itemProps53.xml><?xml version="1.0" encoding="utf-8"?>
<ds:datastoreItem xmlns:ds="http://schemas.openxmlformats.org/officeDocument/2006/customXml" ds:itemID="{F29A8B30-027B-104B-85B8-E62DBD47EC82}">
  <ds:schemaRefs/>
</ds:datastoreItem>
</file>

<file path=customXml/itemProps54.xml><?xml version="1.0" encoding="utf-8"?>
<ds:datastoreItem xmlns:ds="http://schemas.openxmlformats.org/officeDocument/2006/customXml" ds:itemID="{83DF8069-53FD-8B49-B933-DF887E9EF15D}">
  <ds:schemaRefs/>
</ds:datastoreItem>
</file>

<file path=customXml/itemProps55.xml><?xml version="1.0" encoding="utf-8"?>
<ds:datastoreItem xmlns:ds="http://schemas.openxmlformats.org/officeDocument/2006/customXml" ds:itemID="{29E0D506-703A-D040-A1F3-C40A8F462E2E}">
  <ds:schemaRefs/>
</ds:datastoreItem>
</file>

<file path=customXml/itemProps56.xml><?xml version="1.0" encoding="utf-8"?>
<ds:datastoreItem xmlns:ds="http://schemas.openxmlformats.org/officeDocument/2006/customXml" ds:itemID="{1E90646E-7C96-3548-8C85-48A3A05852A7}">
  <ds:schemaRefs/>
</ds:datastoreItem>
</file>

<file path=customXml/itemProps57.xml><?xml version="1.0" encoding="utf-8"?>
<ds:datastoreItem xmlns:ds="http://schemas.openxmlformats.org/officeDocument/2006/customXml" ds:itemID="{78E3E741-CC5F-0E4F-A4F5-203CC5E86FE5}">
  <ds:schemaRefs/>
</ds:datastoreItem>
</file>

<file path=customXml/itemProps58.xml><?xml version="1.0" encoding="utf-8"?>
<ds:datastoreItem xmlns:ds="http://schemas.openxmlformats.org/officeDocument/2006/customXml" ds:itemID="{7B4FE26F-72E8-BE47-807E-35B862814B5F}">
  <ds:schemaRefs/>
</ds:datastoreItem>
</file>

<file path=customXml/itemProps59.xml><?xml version="1.0" encoding="utf-8"?>
<ds:datastoreItem xmlns:ds="http://schemas.openxmlformats.org/officeDocument/2006/customXml" ds:itemID="{C6E035AB-B251-4021-AAC5-6FDCAD64DB09}">
  <ds:schemaRefs>
    <ds:schemaRef ds:uri="494ca0c5-93ad-426a-a188-c775c352d7f9"/>
    <ds:schemaRef ds:uri="b9cc8b9d-ed02-4899-a274-44921ef7f0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6.xml><?xml version="1.0" encoding="utf-8"?>
<ds:datastoreItem xmlns:ds="http://schemas.openxmlformats.org/officeDocument/2006/customXml" ds:itemID="{22150C2A-B64C-2646-AF22-430BE1281373}">
  <ds:schemaRefs/>
</ds:datastoreItem>
</file>

<file path=customXml/itemProps60.xml><?xml version="1.0" encoding="utf-8"?>
<ds:datastoreItem xmlns:ds="http://schemas.openxmlformats.org/officeDocument/2006/customXml" ds:itemID="{6EC586DA-B710-AD4E-B887-51A611A12737}">
  <ds:schemaRefs/>
</ds:datastoreItem>
</file>

<file path=customXml/itemProps61.xml><?xml version="1.0" encoding="utf-8"?>
<ds:datastoreItem xmlns:ds="http://schemas.openxmlformats.org/officeDocument/2006/customXml" ds:itemID="{0D6D05A0-F144-A24C-A645-4346167F2ECE}">
  <ds:schemaRefs/>
</ds:datastoreItem>
</file>

<file path=customXml/itemProps62.xml><?xml version="1.0" encoding="utf-8"?>
<ds:datastoreItem xmlns:ds="http://schemas.openxmlformats.org/officeDocument/2006/customXml" ds:itemID="{2B003927-9782-6A40-BF2B-E6F3389626F9}">
  <ds:schemaRefs/>
</ds:datastoreItem>
</file>

<file path=customXml/itemProps63.xml><?xml version="1.0" encoding="utf-8"?>
<ds:datastoreItem xmlns:ds="http://schemas.openxmlformats.org/officeDocument/2006/customXml" ds:itemID="{4D797DB0-6B6C-234E-B0A4-31148C6A21DC}">
  <ds:schemaRefs/>
</ds:datastoreItem>
</file>

<file path=customXml/itemProps64.xml><?xml version="1.0" encoding="utf-8"?>
<ds:datastoreItem xmlns:ds="http://schemas.openxmlformats.org/officeDocument/2006/customXml" ds:itemID="{5F2D9C08-9508-F24F-93D6-1922029681D9}">
  <ds:schemaRefs/>
</ds:datastoreItem>
</file>

<file path=customXml/itemProps65.xml><?xml version="1.0" encoding="utf-8"?>
<ds:datastoreItem xmlns:ds="http://schemas.openxmlformats.org/officeDocument/2006/customXml" ds:itemID="{2DD4969E-65E1-864C-A7A5-4430504883E4}">
  <ds:schemaRefs/>
</ds:datastoreItem>
</file>

<file path=customXml/itemProps66.xml><?xml version="1.0" encoding="utf-8"?>
<ds:datastoreItem xmlns:ds="http://schemas.openxmlformats.org/officeDocument/2006/customXml" ds:itemID="{99107531-CD7F-CA4D-926D-8BF7F4529214}">
  <ds:schemaRefs/>
</ds:datastoreItem>
</file>

<file path=customXml/itemProps67.xml><?xml version="1.0" encoding="utf-8"?>
<ds:datastoreItem xmlns:ds="http://schemas.openxmlformats.org/officeDocument/2006/customXml" ds:itemID="{D5DFCE8C-E7FF-8847-A13E-29541FB6B750}">
  <ds:schemaRefs/>
</ds:datastoreItem>
</file>

<file path=customXml/itemProps68.xml><?xml version="1.0" encoding="utf-8"?>
<ds:datastoreItem xmlns:ds="http://schemas.openxmlformats.org/officeDocument/2006/customXml" ds:itemID="{0B66549A-6CEE-2747-B04F-1AC0D5C6D18F}">
  <ds:schemaRefs/>
</ds:datastoreItem>
</file>

<file path=customXml/itemProps69.xml><?xml version="1.0" encoding="utf-8"?>
<ds:datastoreItem xmlns:ds="http://schemas.openxmlformats.org/officeDocument/2006/customXml" ds:itemID="{58DA80EB-7F4E-8A43-A943-3ACFF3D9E017}">
  <ds:schemaRefs/>
</ds:datastoreItem>
</file>

<file path=customXml/itemProps7.xml><?xml version="1.0" encoding="utf-8"?>
<ds:datastoreItem xmlns:ds="http://schemas.openxmlformats.org/officeDocument/2006/customXml" ds:itemID="{04663150-0F65-504D-B946-C01868D59584}">
  <ds:schemaRefs/>
</ds:datastoreItem>
</file>

<file path=customXml/itemProps70.xml><?xml version="1.0" encoding="utf-8"?>
<ds:datastoreItem xmlns:ds="http://schemas.openxmlformats.org/officeDocument/2006/customXml" ds:itemID="{96EA5B36-D0E0-2947-A3F6-EB361116B2C9}">
  <ds:schemaRefs/>
</ds:datastoreItem>
</file>

<file path=customXml/itemProps71.xml><?xml version="1.0" encoding="utf-8"?>
<ds:datastoreItem xmlns:ds="http://schemas.openxmlformats.org/officeDocument/2006/customXml" ds:itemID="{98B9FC03-C234-8842-9C82-B5DF80EC87B7}">
  <ds:schemaRefs/>
</ds:datastoreItem>
</file>

<file path=customXml/itemProps72.xml><?xml version="1.0" encoding="utf-8"?>
<ds:datastoreItem xmlns:ds="http://schemas.openxmlformats.org/officeDocument/2006/customXml" ds:itemID="{F503F761-F18F-BE46-93BE-E8AF1DEF69AB}">
  <ds:schemaRefs/>
</ds:datastoreItem>
</file>

<file path=customXml/itemProps73.xml><?xml version="1.0" encoding="utf-8"?>
<ds:datastoreItem xmlns:ds="http://schemas.openxmlformats.org/officeDocument/2006/customXml" ds:itemID="{B5A61EA0-C632-450D-8732-FBE1B6CC6F01}">
  <ds:schemaRefs>
    <ds:schemaRef ds:uri="494ca0c5-93ad-426a-a188-c775c352d7f9"/>
    <ds:schemaRef ds:uri="b9cc8b9d-ed02-4899-a274-44921ef7f0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8.xml><?xml version="1.0" encoding="utf-8"?>
<ds:datastoreItem xmlns:ds="http://schemas.openxmlformats.org/officeDocument/2006/customXml" ds:itemID="{7A4B647A-5502-F340-9DED-345D4F30BEF9}">
  <ds:schemaRefs/>
</ds:datastoreItem>
</file>

<file path=customXml/itemProps9.xml><?xml version="1.0" encoding="utf-8"?>
<ds:datastoreItem xmlns:ds="http://schemas.openxmlformats.org/officeDocument/2006/customXml" ds:itemID="{6AEB1377-BC39-ED48-A04C-9BA207CA3B61}">
  <ds:schemaRefs/>
</ds:datastoreItem>
</file>

<file path=docProps/app.xml><?xml version="1.0" encoding="utf-8"?>
<Properties xmlns="http://schemas.openxmlformats.org/officeDocument/2006/extended-properties" xmlns:vt="http://schemas.openxmlformats.org/officeDocument/2006/docPropsVTypes">
  <Template>SAP_2020_16x9_White</Template>
  <TotalTime>10421</TotalTime>
  <Words>2971</Words>
  <Application>Microsoft Macintosh PowerPoint</Application>
  <PresentationFormat>Custom</PresentationFormat>
  <Paragraphs>579</Paragraphs>
  <Slides>59</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Courier New</vt:lpstr>
      <vt:lpstr>Symbol</vt:lpstr>
      <vt:lpstr>wingdings</vt:lpstr>
      <vt:lpstr>wingdings</vt:lpstr>
      <vt:lpstr>SAP 2020 16x9 white</vt:lpstr>
      <vt:lpstr>Innovation cluster Modernization and Transformation options</vt:lpstr>
      <vt:lpstr>PowerPoint Presentation</vt:lpstr>
      <vt:lpstr>Patterns</vt:lpstr>
      <vt:lpstr>BAPI Scenario</vt:lpstr>
      <vt:lpstr>Custom tables/SM30</vt:lpstr>
      <vt:lpstr>SM30 Table maintenance/Custom data</vt:lpstr>
      <vt:lpstr>PowerPoint Presentation</vt:lpstr>
      <vt:lpstr>BAPI</vt:lpstr>
      <vt:lpstr>Modernize custom application with BAPI  </vt:lpstr>
      <vt:lpstr>PowerPoint Presentation</vt:lpstr>
      <vt:lpstr>Customer BAPI details from cluster</vt:lpstr>
      <vt:lpstr>BAPI Data model</vt:lpstr>
      <vt:lpstr>PowerPoint Presentation</vt:lpstr>
      <vt:lpstr>Account Document posting Interface – Pattern 1</vt:lpstr>
      <vt:lpstr>Account Document posting with BAPI - Pattern 2</vt:lpstr>
      <vt:lpstr>File upload – Pattern 3</vt:lpstr>
      <vt:lpstr>Transformation option</vt:lpstr>
      <vt:lpstr>ALV Pattern– Pattern 4</vt:lpstr>
      <vt:lpstr>ALV Pattern– Pattern 4</vt:lpstr>
      <vt:lpstr>Posting Interface Document</vt:lpstr>
      <vt:lpstr>Usecase for Excel Upload</vt:lpstr>
      <vt:lpstr>Usecase for Excel Upload</vt:lpstr>
      <vt:lpstr>Transformation scenarios</vt:lpstr>
      <vt:lpstr>PowerPoint Presentation</vt:lpstr>
      <vt:lpstr>PowerPoint Presentation</vt:lpstr>
      <vt:lpstr>Forms</vt:lpstr>
      <vt:lpstr>PowerPoint Presentation</vt:lpstr>
      <vt:lpstr>Forms Transformation Scenarios </vt:lpstr>
      <vt:lpstr>Adobe Service</vt:lpstr>
      <vt:lpstr>Custom Forms information</vt:lpstr>
      <vt:lpstr>PowerPoint Presentation</vt:lpstr>
      <vt:lpstr>PowerPoint Presentation</vt:lpstr>
      <vt:lpstr>Extension Pattern </vt:lpstr>
      <vt:lpstr>Mockup – Cluster Transformation Journey (1|3) Forms</vt:lpstr>
      <vt:lpstr>New Tab “Assessment" to identify “Extension Patterns” in Cluster</vt:lpstr>
      <vt:lpstr>New Tab “Transformation Journey" to see possible Action Items for Cluster</vt:lpstr>
      <vt:lpstr>Unique custom objects by object type in Cluster 365 ISD</vt:lpstr>
      <vt:lpstr>Unique custom objects in Cluster 365 ISD</vt:lpstr>
      <vt:lpstr>Forms Insights from Cluster</vt:lpstr>
      <vt:lpstr>Forms Insights from Cluster</vt:lpstr>
      <vt:lpstr>Forms Insights from Cluster</vt:lpstr>
      <vt:lpstr>Forms Insights from Cluster</vt:lpstr>
      <vt:lpstr>Forms Insights from Cluster</vt:lpstr>
      <vt:lpstr>Forms Insights from Cluster</vt:lpstr>
      <vt:lpstr>Forms Insights from Cluster</vt:lpstr>
      <vt:lpstr>Forms Insights from Cluster</vt:lpstr>
      <vt:lpstr>Forms Insights from Cluster</vt:lpstr>
      <vt:lpstr>Forms Insights from Cluster</vt:lpstr>
      <vt:lpstr>Forms Insights from Cluster</vt:lpstr>
      <vt:lpstr>ZSAPFM06P_ALL</vt:lpstr>
      <vt:lpstr>Forms Configuration and cluster detail</vt:lpstr>
      <vt:lpstr>Reference to custom rules and mapping tables</vt:lpstr>
      <vt:lpstr>ZSAPFM06P</vt:lpstr>
      <vt:lpstr>Reference to custom rules and mapping tables</vt:lpstr>
      <vt:lpstr>Text with converging arrow to bullets</vt:lpstr>
      <vt:lpstr>Text with converging arrow to bullets</vt:lpstr>
      <vt:lpstr>User exits</vt:lpstr>
      <vt:lpstr>Identify User exits</vt:lpstr>
      <vt:lpstr>CMOD</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AEM Template 1.1</dc:title>
  <dc:subject/>
  <dc:creator>SAP SE</dc:creator>
  <cp:keywords>2020/16:9/white</cp:keywords>
  <dc:description/>
  <cp:lastModifiedBy>Babu, Suresh</cp:lastModifiedBy>
  <cp:revision>6</cp:revision>
  <dcterms:created xsi:type="dcterms:W3CDTF">2020-04-29T08:16:21Z</dcterms:created>
  <dcterms:modified xsi:type="dcterms:W3CDTF">2022-07-19T12:48:04Z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0x010100EDD7D80BBCF4E64BB361C13BF4269856</vt:lpwstr>
  </property>
</Properties>
</file>